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01" r:id="rId2"/>
  </p:sldMasterIdLst>
  <p:notesMasterIdLst>
    <p:notesMasterId r:id="rId26"/>
  </p:notesMasterIdLst>
  <p:sldIdLst>
    <p:sldId id="2047" r:id="rId3"/>
    <p:sldId id="520" r:id="rId4"/>
    <p:sldId id="2058" r:id="rId5"/>
    <p:sldId id="2059" r:id="rId6"/>
    <p:sldId id="528" r:id="rId7"/>
    <p:sldId id="2060" r:id="rId8"/>
    <p:sldId id="2065" r:id="rId9"/>
    <p:sldId id="534" r:id="rId10"/>
    <p:sldId id="535" r:id="rId11"/>
    <p:sldId id="536" r:id="rId12"/>
    <p:sldId id="537" r:id="rId13"/>
    <p:sldId id="538" r:id="rId14"/>
    <p:sldId id="2067" r:id="rId15"/>
    <p:sldId id="526" r:id="rId16"/>
    <p:sldId id="2070" r:id="rId17"/>
    <p:sldId id="533" r:id="rId18"/>
    <p:sldId id="530" r:id="rId19"/>
    <p:sldId id="2061" r:id="rId20"/>
    <p:sldId id="527" r:id="rId21"/>
    <p:sldId id="2063" r:id="rId22"/>
    <p:sldId id="2064" r:id="rId23"/>
    <p:sldId id="2068" r:id="rId24"/>
    <p:sldId id="20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DCDAF2"/>
    <a:srgbClr val="FFFFFF"/>
    <a:srgbClr val="FCFFA9"/>
    <a:srgbClr val="C9FCCB"/>
    <a:srgbClr val="8EC63F"/>
    <a:srgbClr val="0096FF"/>
    <a:srgbClr val="282362"/>
    <a:srgbClr val="546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18" autoAdjust="0"/>
    <p:restoredTop sz="77169" autoAdjust="0"/>
  </p:normalViewPr>
  <p:slideViewPr>
    <p:cSldViewPr snapToGrid="0" showGuides="1">
      <p:cViewPr varScale="1">
        <p:scale>
          <a:sx n="110" d="100"/>
          <a:sy n="110" d="100"/>
        </p:scale>
        <p:origin x="176" y="1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48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715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096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065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00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70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650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832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662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94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301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997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77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597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38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44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2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3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442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14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6429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69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18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360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1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8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09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9207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7408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30591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3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1882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4705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2196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0140" y="1982694"/>
            <a:ext cx="2421971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2335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296440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824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64934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441106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29728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0800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9"/>
          <a:stretch/>
        </p:blipFill>
        <p:spPr>
          <a:xfrm>
            <a:off x="0" y="5664891"/>
            <a:ext cx="12192000" cy="11095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FBFF2-DE06-4446-B0A5-008769AB7774}" type="datetimeFigureOut">
              <a:rPr lang="de-DE" smtClean="0"/>
              <a:t>22.04.20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EDB85-2663-D94D-A3F9-6349B11688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004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9"/>
          <a:stretch/>
        </p:blipFill>
        <p:spPr>
          <a:xfrm>
            <a:off x="0" y="5748006"/>
            <a:ext cx="12192000" cy="1109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FBFF2-DE06-4446-B0A5-008769AB7774}" type="datetimeFigureOut">
              <a:rPr lang="de-DE" smtClean="0"/>
              <a:t>22.04.20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EDB85-2663-D94D-A3F9-6349B11688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982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7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681189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22/04/2020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22/04/2020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22/04/2020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4" y="6041612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1" y="5933742"/>
            <a:ext cx="1358692" cy="476994"/>
            <a:chOff x="4754528" y="4908030"/>
            <a:chExt cx="1019019" cy="476994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6157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Eidg. Forschungsanstalt für Wald</a:t>
              </a:r>
            </a:p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4"/>
            <a:ext cx="6193164" cy="120921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78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50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60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6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10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2972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9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8629" y="6308850"/>
            <a:ext cx="12209257" cy="553961"/>
          </a:xfrm>
          <a:prstGeom prst="rect">
            <a:avLst/>
          </a:prstGeom>
          <a:solidFill>
            <a:srgbClr val="051D41"/>
          </a:solidFill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  <a:endParaRPr lang="id-ID" sz="10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pic>
        <p:nvPicPr>
          <p:cNvPr id="6" name="Picture 4" descr="https://inside.epfl.ch/corp-id/wp-content/uploads/2019/05/EPFL_Logo_Digital_RGB_PROD-300x130.png">
            <a:extLst>
              <a:ext uri="{FF2B5EF4-FFF2-40B4-BE49-F238E27FC236}">
                <a16:creationId xmlns:a16="http://schemas.microsoft.com/office/drawing/2014/main" id="{206479CD-43E1-9941-809A-1BDF80256C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322" y="6308144"/>
            <a:ext cx="1268895" cy="54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7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5" r:id="rId23"/>
    <p:sldLayoutId id="2147483756" r:id="rId24"/>
    <p:sldLayoutId id="2147483757" r:id="rId25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22/04/2020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3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1" r:id="rId3"/>
    <p:sldLayoutId id="2147483712" r:id="rId4"/>
  </p:sldLayoutIdLst>
  <p:txStyles>
    <p:titleStyle>
      <a:lvl1pPr algn="l" defTabSz="6857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171429" indent="-171429" algn="l" defTabSz="685718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289" indent="-171429" algn="l" defTabSz="685718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148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00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286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725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84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43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02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9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8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7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6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5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4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13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2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emf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12" Type="http://schemas.openxmlformats.org/officeDocument/2006/relationships/hyperlink" Target="http://www.flaticon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tiff"/><Relationship Id="rId11" Type="http://schemas.openxmlformats.org/officeDocument/2006/relationships/hyperlink" Target="http://www.freepik.com/" TargetMode="External"/><Relationship Id="rId5" Type="http://schemas.openxmlformats.org/officeDocument/2006/relationships/image" Target="../media/image26.tiff"/><Relationship Id="rId10" Type="http://schemas.openxmlformats.org/officeDocument/2006/relationships/image" Target="../media/image31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spark.apache.org/docs/latest/streaming-programming-guide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spark.apache.org/docs/latest/streaming-programming-guide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pfl-dslab2020.github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kafka.apache.org/documentation/" TargetMode="External"/><Relationship Id="rId4" Type="http://schemas.openxmlformats.org/officeDocument/2006/relationships/hyperlink" Target="https://spark.apache.org/docs/latest/streaming-programming-guide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1697B7-384A-8C47-922C-5D7C2E128F5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297613"/>
          </a:xfrm>
        </p:spPr>
      </p:pic>
      <p:sp>
        <p:nvSpPr>
          <p:cNvPr id="10" name="Rectangle 9"/>
          <p:cNvSpPr/>
          <p:nvPr/>
        </p:nvSpPr>
        <p:spPr>
          <a:xfrm>
            <a:off x="1588" y="0"/>
            <a:ext cx="12188825" cy="6312524"/>
          </a:xfrm>
          <a:prstGeom prst="rect">
            <a:avLst/>
          </a:prstGeom>
          <a:gradFill flip="none" rotWithShape="0">
            <a:gsLst>
              <a:gs pos="0">
                <a:srgbClr val="002452">
                  <a:alpha val="50000"/>
                </a:srgbClr>
              </a:gs>
              <a:gs pos="96000">
                <a:srgbClr val="002452">
                  <a:alpha val="76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2776069" y="854671"/>
            <a:ext cx="665900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b="1" dirty="0" err="1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DSLab</a:t>
            </a:r>
            <a:endParaRPr lang="en-US" sz="5900" b="1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  <a:p>
            <a:pPr algn="ctr"/>
            <a:r>
              <a:rPr lang="en-US" sz="5900" dirty="0">
                <a:solidFill>
                  <a:schemeClr val="bg1"/>
                </a:solidFill>
                <a:latin typeface="+mj-lt"/>
                <a:ea typeface="Lato Bold" charset="0"/>
                <a:cs typeface="Lato Bold" charset="0"/>
              </a:rPr>
              <a:t>The Data Science Lab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03030" y="579356"/>
            <a:ext cx="4617728" cy="2458844"/>
            <a:chOff x="1558925" y="4192858"/>
            <a:chExt cx="9235455" cy="491768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558925" y="91105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ous-titre 4">
            <a:extLst>
              <a:ext uri="{FF2B5EF4-FFF2-40B4-BE49-F238E27FC236}">
                <a16:creationId xmlns:a16="http://schemas.microsoft.com/office/drawing/2014/main" id="{5A88C184-E4C9-3C44-95E0-87EFABB12998}"/>
              </a:ext>
            </a:extLst>
          </p:cNvPr>
          <p:cNvSpPr txBox="1">
            <a:spLocks/>
          </p:cNvSpPr>
          <p:nvPr/>
        </p:nvSpPr>
        <p:spPr>
          <a:xfrm>
            <a:off x="1" y="6405979"/>
            <a:ext cx="10327906" cy="3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Spring 2020 – week #9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21742-2287-2D46-A076-4A87BFC11E02}"/>
              </a:ext>
            </a:extLst>
          </p:cNvPr>
          <p:cNvSpPr txBox="1"/>
          <p:nvPr/>
        </p:nvSpPr>
        <p:spPr>
          <a:xfrm>
            <a:off x="1848924" y="4160075"/>
            <a:ext cx="8478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Stream Processing</a:t>
            </a:r>
            <a:endParaRPr lang="en-US" sz="5900" dirty="0">
              <a:solidFill>
                <a:schemeClr val="bg1"/>
              </a:solidFill>
              <a:latin typeface="+mj-lt"/>
              <a:ea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72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C0A479-B5EB-BD48-BDE9-6173230BB7DA}"/>
              </a:ext>
            </a:extLst>
          </p:cNvPr>
          <p:cNvCxnSpPr>
            <a:cxnSpLocks/>
          </p:cNvCxnSpPr>
          <p:nvPr/>
        </p:nvCxnSpPr>
        <p:spPr>
          <a:xfrm>
            <a:off x="2525806" y="2061875"/>
            <a:ext cx="566121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8DEE805-7DC9-FB46-998D-8E069BE9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559FC-1B3E-7E4F-B10C-83FB5464F033}"/>
              </a:ext>
            </a:extLst>
          </p:cNvPr>
          <p:cNvSpPr/>
          <p:nvPr/>
        </p:nvSpPr>
        <p:spPr>
          <a:xfrm>
            <a:off x="352552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F5583-F372-FA4A-841F-F0B7390ADA33}"/>
              </a:ext>
            </a:extLst>
          </p:cNvPr>
          <p:cNvSpPr/>
          <p:nvPr/>
        </p:nvSpPr>
        <p:spPr>
          <a:xfrm>
            <a:off x="3861929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A6515F-CF04-E144-9977-B00DB1EAB139}"/>
              </a:ext>
            </a:extLst>
          </p:cNvPr>
          <p:cNvSpPr/>
          <p:nvPr/>
        </p:nvSpPr>
        <p:spPr>
          <a:xfrm>
            <a:off x="4198338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8DAFD-962D-4F40-B2DD-E4A0D51DBCF5}"/>
              </a:ext>
            </a:extLst>
          </p:cNvPr>
          <p:cNvSpPr/>
          <p:nvPr/>
        </p:nvSpPr>
        <p:spPr>
          <a:xfrm>
            <a:off x="4534747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3E1739-D28D-8A4F-B723-FBE339CB7036}"/>
              </a:ext>
            </a:extLst>
          </p:cNvPr>
          <p:cNvSpPr/>
          <p:nvPr/>
        </p:nvSpPr>
        <p:spPr>
          <a:xfrm>
            <a:off x="4871156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2989C3-57EB-4F4E-822C-EE40C681829E}"/>
              </a:ext>
            </a:extLst>
          </p:cNvPr>
          <p:cNvSpPr/>
          <p:nvPr/>
        </p:nvSpPr>
        <p:spPr>
          <a:xfrm>
            <a:off x="5207565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D21FB-E2B3-0647-B82C-9568782C8A6F}"/>
              </a:ext>
            </a:extLst>
          </p:cNvPr>
          <p:cNvSpPr/>
          <p:nvPr/>
        </p:nvSpPr>
        <p:spPr>
          <a:xfrm>
            <a:off x="5543974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D61F5-4C78-4C49-8C2A-048363FE1756}"/>
              </a:ext>
            </a:extLst>
          </p:cNvPr>
          <p:cNvSpPr/>
          <p:nvPr/>
        </p:nvSpPr>
        <p:spPr>
          <a:xfrm>
            <a:off x="5880383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E3200-25AD-084E-9F19-07E0C4B23DD7}"/>
              </a:ext>
            </a:extLst>
          </p:cNvPr>
          <p:cNvSpPr/>
          <p:nvPr/>
        </p:nvSpPr>
        <p:spPr>
          <a:xfrm>
            <a:off x="6216792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8A455-CAB3-304C-9B0D-EC5FF71DF95F}"/>
              </a:ext>
            </a:extLst>
          </p:cNvPr>
          <p:cNvSpPr/>
          <p:nvPr/>
        </p:nvSpPr>
        <p:spPr>
          <a:xfrm>
            <a:off x="655320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080A68-EEA1-3A49-B2B7-A3C3CF3E22EC}"/>
              </a:ext>
            </a:extLst>
          </p:cNvPr>
          <p:cNvSpPr/>
          <p:nvPr/>
        </p:nvSpPr>
        <p:spPr>
          <a:xfrm>
            <a:off x="2037698" y="103927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Sliding Windows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BCCDC-27BF-5947-9DBB-7762679883F5}"/>
              </a:ext>
            </a:extLst>
          </p:cNvPr>
          <p:cNvSpPr/>
          <p:nvPr/>
        </p:nvSpPr>
        <p:spPr>
          <a:xfrm>
            <a:off x="3444241" y="1828800"/>
            <a:ext cx="1293607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248D59-0261-FA4F-95EE-56DB67DBA3BE}"/>
              </a:ext>
            </a:extLst>
          </p:cNvPr>
          <p:cNvSpPr/>
          <p:nvPr/>
        </p:nvSpPr>
        <p:spPr>
          <a:xfrm>
            <a:off x="7417256" y="1828800"/>
            <a:ext cx="5677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100" b="1" i="1" dirty="0">
                <a:solidFill>
                  <a:schemeClr val="bg1">
                    <a:lumMod val="65000"/>
                  </a:schemeClr>
                </a:solidFill>
              </a:rPr>
              <a:t>Events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47807-6E10-B943-81B7-0E71D44BFF76}"/>
              </a:ext>
            </a:extLst>
          </p:cNvPr>
          <p:cNvSpPr/>
          <p:nvPr/>
        </p:nvSpPr>
        <p:spPr>
          <a:xfrm>
            <a:off x="3805148" y="1741165"/>
            <a:ext cx="1293607" cy="4368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1FA2C-1B2D-8F4A-8429-0F586B84F393}"/>
              </a:ext>
            </a:extLst>
          </p:cNvPr>
          <p:cNvSpPr/>
          <p:nvPr/>
        </p:nvSpPr>
        <p:spPr>
          <a:xfrm>
            <a:off x="4116100" y="1915160"/>
            <a:ext cx="1293607" cy="4368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8EAEEE-73CC-184C-8A9A-4945242ADBE9}"/>
              </a:ext>
            </a:extLst>
          </p:cNvPr>
          <p:cNvCxnSpPr>
            <a:cxnSpLocks/>
          </p:cNvCxnSpPr>
          <p:nvPr/>
        </p:nvCxnSpPr>
        <p:spPr>
          <a:xfrm>
            <a:off x="2525806" y="4226847"/>
            <a:ext cx="566121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485C138-45A2-3547-80FD-47C7BA9369EC}"/>
              </a:ext>
            </a:extLst>
          </p:cNvPr>
          <p:cNvSpPr/>
          <p:nvPr/>
        </p:nvSpPr>
        <p:spPr>
          <a:xfrm>
            <a:off x="3525520" y="41461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0106CA-E6F2-FD40-8CAD-8B29A4176F7D}"/>
              </a:ext>
            </a:extLst>
          </p:cNvPr>
          <p:cNvSpPr/>
          <p:nvPr/>
        </p:nvSpPr>
        <p:spPr>
          <a:xfrm>
            <a:off x="3861929" y="41461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B9F8EC-AA07-4042-812A-A050753F7DF8}"/>
              </a:ext>
            </a:extLst>
          </p:cNvPr>
          <p:cNvSpPr/>
          <p:nvPr/>
        </p:nvSpPr>
        <p:spPr>
          <a:xfrm>
            <a:off x="4198338" y="41461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5E69D3-6955-4F46-9947-23BB9BCA0C41}"/>
              </a:ext>
            </a:extLst>
          </p:cNvPr>
          <p:cNvSpPr/>
          <p:nvPr/>
        </p:nvSpPr>
        <p:spPr>
          <a:xfrm>
            <a:off x="4534747" y="41461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36CAFF-ECBF-0E4C-A67D-F93E7EC9E91A}"/>
              </a:ext>
            </a:extLst>
          </p:cNvPr>
          <p:cNvSpPr/>
          <p:nvPr/>
        </p:nvSpPr>
        <p:spPr>
          <a:xfrm>
            <a:off x="4871156" y="41461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722AFB-30E7-2D46-9BB4-7847BE8C6C29}"/>
              </a:ext>
            </a:extLst>
          </p:cNvPr>
          <p:cNvSpPr/>
          <p:nvPr/>
        </p:nvSpPr>
        <p:spPr>
          <a:xfrm>
            <a:off x="5207565" y="41461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D20C01-572C-2C49-9F5F-BE931B5C8131}"/>
              </a:ext>
            </a:extLst>
          </p:cNvPr>
          <p:cNvSpPr/>
          <p:nvPr/>
        </p:nvSpPr>
        <p:spPr>
          <a:xfrm>
            <a:off x="5543974" y="41461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2F1C47-B1DE-204E-B905-999AF9B9E6CF}"/>
              </a:ext>
            </a:extLst>
          </p:cNvPr>
          <p:cNvSpPr/>
          <p:nvPr/>
        </p:nvSpPr>
        <p:spPr>
          <a:xfrm>
            <a:off x="5880383" y="41461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1A78C3-5F95-474A-9CD7-F2E78AD20E74}"/>
              </a:ext>
            </a:extLst>
          </p:cNvPr>
          <p:cNvSpPr/>
          <p:nvPr/>
        </p:nvSpPr>
        <p:spPr>
          <a:xfrm>
            <a:off x="6216792" y="41461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40D185-33DA-244C-84E2-3C26DA1D816A}"/>
              </a:ext>
            </a:extLst>
          </p:cNvPr>
          <p:cNvSpPr/>
          <p:nvPr/>
        </p:nvSpPr>
        <p:spPr>
          <a:xfrm>
            <a:off x="6553200" y="41461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BB2C8A-C964-8243-9772-65975F23F22F}"/>
              </a:ext>
            </a:extLst>
          </p:cNvPr>
          <p:cNvSpPr/>
          <p:nvPr/>
        </p:nvSpPr>
        <p:spPr>
          <a:xfrm>
            <a:off x="2037698" y="3204245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Tumbling windows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386D3E-CB97-F24B-93F8-369502DEB5DC}"/>
              </a:ext>
            </a:extLst>
          </p:cNvPr>
          <p:cNvSpPr/>
          <p:nvPr/>
        </p:nvSpPr>
        <p:spPr>
          <a:xfrm>
            <a:off x="3444241" y="3993772"/>
            <a:ext cx="1293607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BAD83D-E00B-9B47-9E30-F27649400945}"/>
              </a:ext>
            </a:extLst>
          </p:cNvPr>
          <p:cNvSpPr/>
          <p:nvPr/>
        </p:nvSpPr>
        <p:spPr>
          <a:xfrm>
            <a:off x="7417256" y="3993772"/>
            <a:ext cx="5677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100" b="1" i="1" dirty="0">
                <a:solidFill>
                  <a:schemeClr val="bg1">
                    <a:lumMod val="65000"/>
                  </a:schemeClr>
                </a:solidFill>
              </a:rPr>
              <a:t>Events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53D74E-AA34-E147-AE52-A0327E66FD7C}"/>
              </a:ext>
            </a:extLst>
          </p:cNvPr>
          <p:cNvSpPr/>
          <p:nvPr/>
        </p:nvSpPr>
        <p:spPr>
          <a:xfrm>
            <a:off x="4819128" y="3993772"/>
            <a:ext cx="1293607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6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C0A479-B5EB-BD48-BDE9-6173230BB7DA}"/>
              </a:ext>
            </a:extLst>
          </p:cNvPr>
          <p:cNvCxnSpPr>
            <a:cxnSpLocks/>
          </p:cNvCxnSpPr>
          <p:nvPr/>
        </p:nvCxnSpPr>
        <p:spPr>
          <a:xfrm>
            <a:off x="2525806" y="2061875"/>
            <a:ext cx="566121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8DEE805-7DC9-FB46-998D-8E069BE9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559FC-1B3E-7E4F-B10C-83FB5464F033}"/>
              </a:ext>
            </a:extLst>
          </p:cNvPr>
          <p:cNvSpPr/>
          <p:nvPr/>
        </p:nvSpPr>
        <p:spPr>
          <a:xfrm>
            <a:off x="352552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F5583-F372-FA4A-841F-F0B7390ADA33}"/>
              </a:ext>
            </a:extLst>
          </p:cNvPr>
          <p:cNvSpPr/>
          <p:nvPr/>
        </p:nvSpPr>
        <p:spPr>
          <a:xfrm>
            <a:off x="3861929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A6515F-CF04-E144-9977-B00DB1EAB139}"/>
              </a:ext>
            </a:extLst>
          </p:cNvPr>
          <p:cNvSpPr/>
          <p:nvPr/>
        </p:nvSpPr>
        <p:spPr>
          <a:xfrm>
            <a:off x="4198338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8DAFD-962D-4F40-B2DD-E4A0D51DBCF5}"/>
              </a:ext>
            </a:extLst>
          </p:cNvPr>
          <p:cNvSpPr/>
          <p:nvPr/>
        </p:nvSpPr>
        <p:spPr>
          <a:xfrm>
            <a:off x="4534747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3E1739-D28D-8A4F-B723-FBE339CB7036}"/>
              </a:ext>
            </a:extLst>
          </p:cNvPr>
          <p:cNvSpPr/>
          <p:nvPr/>
        </p:nvSpPr>
        <p:spPr>
          <a:xfrm>
            <a:off x="4871156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2989C3-57EB-4F4E-822C-EE40C681829E}"/>
              </a:ext>
            </a:extLst>
          </p:cNvPr>
          <p:cNvSpPr/>
          <p:nvPr/>
        </p:nvSpPr>
        <p:spPr>
          <a:xfrm>
            <a:off x="5207565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D21FB-E2B3-0647-B82C-9568782C8A6F}"/>
              </a:ext>
            </a:extLst>
          </p:cNvPr>
          <p:cNvSpPr/>
          <p:nvPr/>
        </p:nvSpPr>
        <p:spPr>
          <a:xfrm>
            <a:off x="5543974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D61F5-4C78-4C49-8C2A-048363FE1756}"/>
              </a:ext>
            </a:extLst>
          </p:cNvPr>
          <p:cNvSpPr/>
          <p:nvPr/>
        </p:nvSpPr>
        <p:spPr>
          <a:xfrm>
            <a:off x="5880383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E3200-25AD-084E-9F19-07E0C4B23DD7}"/>
              </a:ext>
            </a:extLst>
          </p:cNvPr>
          <p:cNvSpPr/>
          <p:nvPr/>
        </p:nvSpPr>
        <p:spPr>
          <a:xfrm>
            <a:off x="6216792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8A455-CAB3-304C-9B0D-EC5FF71DF95F}"/>
              </a:ext>
            </a:extLst>
          </p:cNvPr>
          <p:cNvSpPr/>
          <p:nvPr/>
        </p:nvSpPr>
        <p:spPr>
          <a:xfrm>
            <a:off x="655320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080A68-EEA1-3A49-B2B7-A3C3CF3E22EC}"/>
              </a:ext>
            </a:extLst>
          </p:cNvPr>
          <p:cNvSpPr/>
          <p:nvPr/>
        </p:nvSpPr>
        <p:spPr>
          <a:xfrm>
            <a:off x="2037697" y="1039273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Time-based windows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BCCDC-27BF-5947-9DBB-7762679883F5}"/>
              </a:ext>
            </a:extLst>
          </p:cNvPr>
          <p:cNvSpPr/>
          <p:nvPr/>
        </p:nvSpPr>
        <p:spPr>
          <a:xfrm>
            <a:off x="3444241" y="1828800"/>
            <a:ext cx="986448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248D59-0261-FA4F-95EE-56DB67DBA3BE}"/>
              </a:ext>
            </a:extLst>
          </p:cNvPr>
          <p:cNvSpPr/>
          <p:nvPr/>
        </p:nvSpPr>
        <p:spPr>
          <a:xfrm>
            <a:off x="7417256" y="1828800"/>
            <a:ext cx="5677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100" b="1" i="1" dirty="0">
                <a:solidFill>
                  <a:schemeClr val="bg1">
                    <a:lumMod val="65000"/>
                  </a:schemeClr>
                </a:solidFill>
              </a:rPr>
              <a:t>Events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47807-6E10-B943-81B7-0E71D44BFF76}"/>
              </a:ext>
            </a:extLst>
          </p:cNvPr>
          <p:cNvSpPr/>
          <p:nvPr/>
        </p:nvSpPr>
        <p:spPr>
          <a:xfrm>
            <a:off x="4511969" y="1828800"/>
            <a:ext cx="1600767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D7117-EDB2-7749-BB9B-94A4E9498551}"/>
              </a:ext>
            </a:extLst>
          </p:cNvPr>
          <p:cNvSpPr/>
          <p:nvPr/>
        </p:nvSpPr>
        <p:spPr>
          <a:xfrm>
            <a:off x="6179741" y="1833282"/>
            <a:ext cx="654810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D1E-3D68-4043-B452-8B1E079C78E6}"/>
              </a:ext>
            </a:extLst>
          </p:cNvPr>
          <p:cNvSpPr/>
          <p:nvPr/>
        </p:nvSpPr>
        <p:spPr>
          <a:xfrm>
            <a:off x="3153594" y="2297057"/>
            <a:ext cx="8066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t = 10:00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7FA360-33D9-2C42-AD5D-13FE43D6E190}"/>
              </a:ext>
            </a:extLst>
          </p:cNvPr>
          <p:cNvSpPr/>
          <p:nvPr/>
        </p:nvSpPr>
        <p:spPr>
          <a:xfrm>
            <a:off x="4269459" y="2307237"/>
            <a:ext cx="8066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t = 10:05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37BF96-B1A6-1F41-8421-9BF1F8C0F567}"/>
              </a:ext>
            </a:extLst>
          </p:cNvPr>
          <p:cNvSpPr/>
          <p:nvPr/>
        </p:nvSpPr>
        <p:spPr>
          <a:xfrm>
            <a:off x="5790736" y="2307237"/>
            <a:ext cx="8066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t = 10:10</a:t>
            </a:r>
            <a:endParaRPr lang="en-US" sz="12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841EC5-E9D8-1541-94A1-90B7F994D298}"/>
              </a:ext>
            </a:extLst>
          </p:cNvPr>
          <p:cNvCxnSpPr>
            <a:cxnSpLocks/>
          </p:cNvCxnSpPr>
          <p:nvPr/>
        </p:nvCxnSpPr>
        <p:spPr>
          <a:xfrm>
            <a:off x="2525806" y="4240294"/>
            <a:ext cx="566121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880274E-BBC0-1140-8F4B-CEADB1C2DDFC}"/>
              </a:ext>
            </a:extLst>
          </p:cNvPr>
          <p:cNvSpPr/>
          <p:nvPr/>
        </p:nvSpPr>
        <p:spPr>
          <a:xfrm>
            <a:off x="3525520" y="4159619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D3029-E515-D24B-8C1E-4925DA76D505}"/>
              </a:ext>
            </a:extLst>
          </p:cNvPr>
          <p:cNvSpPr/>
          <p:nvPr/>
        </p:nvSpPr>
        <p:spPr>
          <a:xfrm>
            <a:off x="3861929" y="4159619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94A9A1-96EA-FE44-A398-E03EAB0913EC}"/>
              </a:ext>
            </a:extLst>
          </p:cNvPr>
          <p:cNvSpPr/>
          <p:nvPr/>
        </p:nvSpPr>
        <p:spPr>
          <a:xfrm>
            <a:off x="4198338" y="4159619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076CF-1FA0-4D42-8514-EEB9CC00B971}"/>
              </a:ext>
            </a:extLst>
          </p:cNvPr>
          <p:cNvSpPr/>
          <p:nvPr/>
        </p:nvSpPr>
        <p:spPr>
          <a:xfrm>
            <a:off x="4534747" y="4159619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74E4DE-A3A4-EB4C-9CEF-C1A17DDFE4CA}"/>
              </a:ext>
            </a:extLst>
          </p:cNvPr>
          <p:cNvSpPr/>
          <p:nvPr/>
        </p:nvSpPr>
        <p:spPr>
          <a:xfrm>
            <a:off x="4871156" y="4159619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787AF-DEED-5E48-87DD-EF3BF17B9005}"/>
              </a:ext>
            </a:extLst>
          </p:cNvPr>
          <p:cNvSpPr/>
          <p:nvPr/>
        </p:nvSpPr>
        <p:spPr>
          <a:xfrm>
            <a:off x="5207565" y="4159619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D959ED-5717-C040-8D23-DD14B8A83BAA}"/>
              </a:ext>
            </a:extLst>
          </p:cNvPr>
          <p:cNvSpPr/>
          <p:nvPr/>
        </p:nvSpPr>
        <p:spPr>
          <a:xfrm>
            <a:off x="5543974" y="4159619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60C8E7-8855-A243-A21A-3485B9658D0B}"/>
              </a:ext>
            </a:extLst>
          </p:cNvPr>
          <p:cNvSpPr/>
          <p:nvPr/>
        </p:nvSpPr>
        <p:spPr>
          <a:xfrm>
            <a:off x="5880383" y="4159619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E68FAB-597E-274D-8550-717F89363408}"/>
              </a:ext>
            </a:extLst>
          </p:cNvPr>
          <p:cNvSpPr/>
          <p:nvPr/>
        </p:nvSpPr>
        <p:spPr>
          <a:xfrm>
            <a:off x="6216792" y="4159619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87808F-91CA-0442-8B36-FE822BA076DA}"/>
              </a:ext>
            </a:extLst>
          </p:cNvPr>
          <p:cNvSpPr/>
          <p:nvPr/>
        </p:nvSpPr>
        <p:spPr>
          <a:xfrm>
            <a:off x="6553200" y="4159619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BDE15F-BD15-DB42-9142-775121BBF1C9}"/>
              </a:ext>
            </a:extLst>
          </p:cNvPr>
          <p:cNvSpPr/>
          <p:nvPr/>
        </p:nvSpPr>
        <p:spPr>
          <a:xfrm>
            <a:off x="2037698" y="3217692"/>
            <a:ext cx="2392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Count-based windows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A7C6B1-90D5-3C40-AB15-ED624214E457}"/>
              </a:ext>
            </a:extLst>
          </p:cNvPr>
          <p:cNvSpPr/>
          <p:nvPr/>
        </p:nvSpPr>
        <p:spPr>
          <a:xfrm>
            <a:off x="3444241" y="4007219"/>
            <a:ext cx="1293607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B9544C-FC2B-7347-A1CE-14E791F155B2}"/>
              </a:ext>
            </a:extLst>
          </p:cNvPr>
          <p:cNvSpPr/>
          <p:nvPr/>
        </p:nvSpPr>
        <p:spPr>
          <a:xfrm>
            <a:off x="7417256" y="4007219"/>
            <a:ext cx="5677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100" b="1" i="1" dirty="0">
                <a:solidFill>
                  <a:schemeClr val="bg1">
                    <a:lumMod val="65000"/>
                  </a:schemeClr>
                </a:solidFill>
              </a:rPr>
              <a:t>Events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869D5A-34C6-0440-AA2B-27C9B13CCBC6}"/>
              </a:ext>
            </a:extLst>
          </p:cNvPr>
          <p:cNvSpPr/>
          <p:nvPr/>
        </p:nvSpPr>
        <p:spPr>
          <a:xfrm>
            <a:off x="3805148" y="3919584"/>
            <a:ext cx="1293607" cy="4368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9D52AB-CC56-5E43-8D10-75E6019626FF}"/>
              </a:ext>
            </a:extLst>
          </p:cNvPr>
          <p:cNvSpPr/>
          <p:nvPr/>
        </p:nvSpPr>
        <p:spPr>
          <a:xfrm>
            <a:off x="4116100" y="4093579"/>
            <a:ext cx="1293607" cy="4368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2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221490-6927-6F4A-B867-2382D9770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27D91-976D-C64D-BE89-8D7E7ED47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257300"/>
            <a:ext cx="7886700" cy="4919663"/>
          </a:xfrm>
        </p:spPr>
        <p:txBody>
          <a:bodyPr/>
          <a:lstStyle/>
          <a:p>
            <a:r>
              <a:rPr lang="en-GB" b="1" dirty="0"/>
              <a:t>Window Operations (transformations)</a:t>
            </a:r>
          </a:p>
          <a:p>
            <a:pPr lvl="1"/>
            <a:r>
              <a:rPr lang="en-GB" b="1" dirty="0"/>
              <a:t>Aggregations</a:t>
            </a:r>
          </a:p>
          <a:p>
            <a:pPr lvl="2"/>
            <a:r>
              <a:rPr lang="en-GB" b="1" dirty="0"/>
              <a:t>Sums, averages, counts, maximum, …</a:t>
            </a:r>
          </a:p>
          <a:p>
            <a:pPr lvl="1"/>
            <a:r>
              <a:rPr lang="en-GB" b="1" dirty="0"/>
              <a:t>Filtering</a:t>
            </a:r>
          </a:p>
          <a:p>
            <a:pPr lvl="2"/>
            <a:r>
              <a:rPr lang="en-GB" b="1" dirty="0"/>
              <a:t>By type, IDs, …</a:t>
            </a:r>
          </a:p>
          <a:p>
            <a:pPr lvl="1"/>
            <a:r>
              <a:rPr lang="en-GB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92628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221490-6927-6F4A-B867-2382D9770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27D91-976D-C64D-BE89-8D7E7ED47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257300"/>
            <a:ext cx="7886700" cy="4919663"/>
          </a:xfrm>
        </p:spPr>
        <p:txBody>
          <a:bodyPr/>
          <a:lstStyle/>
          <a:p>
            <a:r>
              <a:rPr lang="en-GB" b="1" dirty="0"/>
              <a:t>Stateful vs Stateless Operations (Transformations)</a:t>
            </a:r>
          </a:p>
          <a:p>
            <a:pPr lvl="1"/>
            <a:r>
              <a:rPr lang="en-GB" b="1" dirty="0"/>
              <a:t>Stateful: need to memorize records or partial results</a:t>
            </a:r>
          </a:p>
          <a:p>
            <a:pPr lvl="2"/>
            <a:r>
              <a:rPr lang="en-GB" b="1" dirty="0"/>
              <a:t>e.g. Min, Max and average temperature of a sensor</a:t>
            </a:r>
          </a:p>
          <a:p>
            <a:pPr lvl="1"/>
            <a:r>
              <a:rPr lang="en-GB" b="1" dirty="0"/>
              <a:t>Stateless: rely only on information within the window</a:t>
            </a:r>
          </a:p>
          <a:p>
            <a:pPr lvl="2"/>
            <a:r>
              <a:rPr lang="en-GB" b="1" dirty="0"/>
              <a:t>e.g. Average temperature of sensor over last 5 minutes</a:t>
            </a:r>
          </a:p>
        </p:txBody>
      </p:sp>
    </p:spTree>
    <p:extLst>
      <p:ext uri="{BB962C8B-B14F-4D97-AF65-F5344CB8AC3E}">
        <p14:creationId xmlns:p14="http://schemas.microsoft.com/office/powerpoint/2010/main" val="2454167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CAA0B9-808B-DC4F-96E3-FD708BAC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-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0A56F-1109-044C-BCF4-AFE3A858D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015836"/>
            <a:ext cx="2578100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30A883-090F-E244-8A0B-589A3EE25F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950" y="1600434"/>
            <a:ext cx="1605280" cy="84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B4703-3D96-A444-AD20-A463272F5C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100" y="1669018"/>
            <a:ext cx="2381250" cy="933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377852-3378-2D49-B44A-AA02AD4266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40" y="2932538"/>
            <a:ext cx="2546473" cy="758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EE0C53-F925-3C49-B8FB-92CAB8A6D4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9120" y="5329404"/>
            <a:ext cx="13970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BC37F6-6FE0-C444-98DB-360B35202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5962" y="5694333"/>
            <a:ext cx="2203780" cy="601031"/>
          </a:xfrm>
          <a:prstGeom prst="rect">
            <a:avLst/>
          </a:prstGeom>
        </p:spPr>
      </p:pic>
      <p:pic>
        <p:nvPicPr>
          <p:cNvPr id="1026" name="Picture 2" descr="Akka toolkit logo.svg">
            <a:extLst>
              <a:ext uri="{FF2B5EF4-FFF2-40B4-BE49-F238E27FC236}">
                <a16:creationId xmlns:a16="http://schemas.microsoft.com/office/drawing/2014/main" id="{E38BDA5F-C9FA-2143-B04B-077B8370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5701" y="5231322"/>
            <a:ext cx="1969647" cy="80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F5D4B-9FF9-314F-99F5-7A3FF9F1B5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9936" y="4303038"/>
            <a:ext cx="1079500" cy="1079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F147E8-86E2-F34C-A078-079E20D077B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274" y="4534880"/>
            <a:ext cx="1416978" cy="10296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9B0607-56B6-DA4A-B905-D7FAE7A4EDC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7620" y="4051970"/>
            <a:ext cx="1219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8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CAA0B9-808B-DC4F-96E3-FD708BAC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-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0A56F-1109-044C-BCF4-AFE3A858D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015836"/>
            <a:ext cx="2578100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30A883-090F-E244-8A0B-589A3EE25F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950" y="1600434"/>
            <a:ext cx="1605280" cy="84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B4703-3D96-A444-AD20-A463272F5C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100" y="1669018"/>
            <a:ext cx="2381250" cy="933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377852-3378-2D49-B44A-AA02AD4266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40" y="2932538"/>
            <a:ext cx="2546473" cy="758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EE0C53-F925-3C49-B8FB-92CAB8A6D40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120" y="5329404"/>
            <a:ext cx="13970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BC37F6-6FE0-C444-98DB-360B352023D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85962" y="5694333"/>
            <a:ext cx="2203780" cy="601031"/>
          </a:xfrm>
          <a:prstGeom prst="rect">
            <a:avLst/>
          </a:prstGeom>
        </p:spPr>
      </p:pic>
      <p:pic>
        <p:nvPicPr>
          <p:cNvPr id="1026" name="Picture 2" descr="Akka toolkit logo.svg">
            <a:extLst>
              <a:ext uri="{FF2B5EF4-FFF2-40B4-BE49-F238E27FC236}">
                <a16:creationId xmlns:a16="http://schemas.microsoft.com/office/drawing/2014/main" id="{E38BDA5F-C9FA-2143-B04B-077B8370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5701" y="5231322"/>
            <a:ext cx="1969647" cy="80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F5D4B-9FF9-314F-99F5-7A3FF9F1B55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09936" y="4303038"/>
            <a:ext cx="1079500" cy="1079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F147E8-86E2-F34C-A078-079E20D077B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274" y="4534880"/>
            <a:ext cx="1416978" cy="10296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9B0607-56B6-DA4A-B905-D7FAE7A4EDC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7620" y="4051970"/>
            <a:ext cx="1219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4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CAA0B9-808B-DC4F-96E3-FD708BAC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-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0A56F-1109-044C-BCF4-AFE3A858D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098216"/>
            <a:ext cx="2578100" cy="73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377852-3378-2D49-B44A-AA02AD4266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940" y="3014918"/>
            <a:ext cx="2546473" cy="758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40C4D-157D-F14F-9C3B-C9D9F9016F9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656080" y="1572430"/>
            <a:ext cx="8458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4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58DC12-5E9F-874C-BA5C-3A2F8D9A2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Messaging system</a:t>
            </a:r>
          </a:p>
          <a:p>
            <a:pPr lvl="1"/>
            <a:r>
              <a:rPr lang="en-US" dirty="0"/>
              <a:t>Publish &amp; Subscribe</a:t>
            </a:r>
          </a:p>
          <a:p>
            <a:r>
              <a:rPr lang="en-US" dirty="0"/>
              <a:t>Distributed </a:t>
            </a:r>
          </a:p>
          <a:p>
            <a:r>
              <a:rPr lang="en-US" dirty="0"/>
              <a:t>Fault tolerant</a:t>
            </a:r>
          </a:p>
          <a:p>
            <a:r>
              <a:rPr lang="en-US" dirty="0"/>
              <a:t>Scalable (large data volumes)</a:t>
            </a:r>
          </a:p>
          <a:p>
            <a:r>
              <a:rPr lang="en-US" dirty="0"/>
              <a:t>Real-time</a:t>
            </a:r>
          </a:p>
          <a:p>
            <a:r>
              <a:rPr lang="en-US" dirty="0"/>
              <a:t>Low latency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D7CE3-C6D8-144B-ADF3-B62E9AA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F788B-43F4-0C40-BFB9-1BBD71291A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892" y="3058783"/>
            <a:ext cx="2934799" cy="283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4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63B880E-E18A-4842-9271-1C3B8D28C686}"/>
              </a:ext>
            </a:extLst>
          </p:cNvPr>
          <p:cNvCxnSpPr>
            <a:endCxn id="26" idx="1"/>
          </p:cNvCxnSpPr>
          <p:nvPr/>
        </p:nvCxnSpPr>
        <p:spPr>
          <a:xfrm>
            <a:off x="2117742" y="2769369"/>
            <a:ext cx="3386556" cy="66716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392EF4B-DDF0-354D-AA2A-FDD03CAD358C}"/>
              </a:ext>
            </a:extLst>
          </p:cNvPr>
          <p:cNvCxnSpPr>
            <a:cxnSpLocks/>
            <a:stCxn id="26" idx="3"/>
            <a:endCxn id="56" idx="1"/>
          </p:cNvCxnSpPr>
          <p:nvPr/>
        </p:nvCxnSpPr>
        <p:spPr>
          <a:xfrm>
            <a:off x="6105660" y="3436530"/>
            <a:ext cx="2603778" cy="80535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5B0EDE7-009E-D440-A1EA-7BDD673EC3D5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 flipV="1">
            <a:off x="6105660" y="2781392"/>
            <a:ext cx="2603780" cy="65513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770AEE1-C631-AB4D-9336-73B0205BCE45}"/>
              </a:ext>
            </a:extLst>
          </p:cNvPr>
          <p:cNvCxnSpPr>
            <a:cxnSpLocks/>
            <a:stCxn id="37" idx="3"/>
            <a:endCxn id="56" idx="1"/>
          </p:cNvCxnSpPr>
          <p:nvPr/>
        </p:nvCxnSpPr>
        <p:spPr>
          <a:xfrm flipV="1">
            <a:off x="6105660" y="4241880"/>
            <a:ext cx="2603778" cy="62403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864C14-47FE-9143-A0C5-F298462465B2}"/>
              </a:ext>
            </a:extLst>
          </p:cNvPr>
          <p:cNvCxnSpPr>
            <a:cxnSpLocks/>
            <a:stCxn id="37" idx="3"/>
            <a:endCxn id="59" idx="1"/>
          </p:cNvCxnSpPr>
          <p:nvPr/>
        </p:nvCxnSpPr>
        <p:spPr>
          <a:xfrm>
            <a:off x="6105660" y="4865914"/>
            <a:ext cx="2603778" cy="74582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66F3EB5-CBF6-B64B-B7C4-C0A0CB27BFC5}"/>
              </a:ext>
            </a:extLst>
          </p:cNvPr>
          <p:cNvCxnSpPr>
            <a:cxnSpLocks/>
            <a:stCxn id="42" idx="3"/>
            <a:endCxn id="26" idx="1"/>
          </p:cNvCxnSpPr>
          <p:nvPr/>
        </p:nvCxnSpPr>
        <p:spPr>
          <a:xfrm flipV="1">
            <a:off x="2297742" y="3436530"/>
            <a:ext cx="3206556" cy="15524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E23B52D-92CA-1049-809A-EBD619561C15}"/>
              </a:ext>
            </a:extLst>
          </p:cNvPr>
          <p:cNvCxnSpPr>
            <a:cxnSpLocks/>
            <a:stCxn id="48" idx="3"/>
            <a:endCxn id="37" idx="1"/>
          </p:cNvCxnSpPr>
          <p:nvPr/>
        </p:nvCxnSpPr>
        <p:spPr>
          <a:xfrm flipV="1">
            <a:off x="2297742" y="4865914"/>
            <a:ext cx="3206556" cy="37067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A4CF56A-7960-5D4F-9C97-82BE4AF5A9BC}"/>
              </a:ext>
            </a:extLst>
          </p:cNvPr>
          <p:cNvCxnSpPr>
            <a:cxnSpLocks/>
            <a:stCxn id="45" idx="3"/>
            <a:endCxn id="26" idx="1"/>
          </p:cNvCxnSpPr>
          <p:nvPr/>
        </p:nvCxnSpPr>
        <p:spPr>
          <a:xfrm flipV="1">
            <a:off x="2297742" y="3436530"/>
            <a:ext cx="3206556" cy="97765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00C9BFA-8001-2947-8733-4CAB70FFF4A5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>
            <a:off x="2297742" y="4414183"/>
            <a:ext cx="3206556" cy="45173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58DC12-5E9F-874C-BA5C-3A2F8D9A2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of Publish/Subscribe messaging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D7CE3-C6D8-144B-ADF3-B62E9AA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9960B3-AD40-E64E-81BA-A980652E6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926" y="2753022"/>
            <a:ext cx="213750" cy="28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9329B2-8E08-A04B-9853-2D5F3AD9F3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926" y="3447776"/>
            <a:ext cx="213750" cy="28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B2BC3E-31C7-574D-AFB7-4129D1E463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089" y="4433444"/>
            <a:ext cx="213750" cy="28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F2106E-53B8-9F48-8595-E3CA3723EF9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926" y="5074249"/>
            <a:ext cx="213750" cy="28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B2B75A-BDBD-ED41-B508-0CFD48147A0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8801" y="2825606"/>
            <a:ext cx="213750" cy="28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120CA0-573A-2540-95C4-259E86002BC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926" y="4045013"/>
            <a:ext cx="213750" cy="28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DC4EFA6-2918-A542-B757-55ACF95F828A}"/>
              </a:ext>
            </a:extLst>
          </p:cNvPr>
          <p:cNvGrpSpPr/>
          <p:nvPr/>
        </p:nvGrpSpPr>
        <p:grpSpPr>
          <a:xfrm>
            <a:off x="5504298" y="3311322"/>
            <a:ext cx="601363" cy="512025"/>
            <a:chOff x="5140411" y="3608173"/>
            <a:chExt cx="601363" cy="51202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238777-233B-EE45-A19E-DED0AC7B11DB}"/>
                </a:ext>
              </a:extLst>
            </p:cNvPr>
            <p:cNvSpPr/>
            <p:nvPr/>
          </p:nvSpPr>
          <p:spPr>
            <a:xfrm>
              <a:off x="5140411" y="3608173"/>
              <a:ext cx="601362" cy="2504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DCF09C-E43B-4A4A-B36A-3E885F45E43B}"/>
                </a:ext>
              </a:extLst>
            </p:cNvPr>
            <p:cNvSpPr txBox="1"/>
            <p:nvPr/>
          </p:nvSpPr>
          <p:spPr>
            <a:xfrm>
              <a:off x="5140412" y="3858588"/>
              <a:ext cx="6013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Topic 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FAAC02-5BCE-F645-9800-E03F8A6116F6}"/>
              </a:ext>
            </a:extLst>
          </p:cNvPr>
          <p:cNvGrpSpPr/>
          <p:nvPr/>
        </p:nvGrpSpPr>
        <p:grpSpPr>
          <a:xfrm>
            <a:off x="5504298" y="4740706"/>
            <a:ext cx="601363" cy="512025"/>
            <a:chOff x="5140411" y="3608173"/>
            <a:chExt cx="601363" cy="51202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44A62F-6B0A-F740-A9CA-154DE91DA12C}"/>
                </a:ext>
              </a:extLst>
            </p:cNvPr>
            <p:cNvSpPr/>
            <p:nvPr/>
          </p:nvSpPr>
          <p:spPr>
            <a:xfrm>
              <a:off x="5140411" y="3608173"/>
              <a:ext cx="601362" cy="2504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79C1E2-D7F8-404B-A2DB-99B0EA1537FE}"/>
                </a:ext>
              </a:extLst>
            </p:cNvPr>
            <p:cNvSpPr txBox="1"/>
            <p:nvPr/>
          </p:nvSpPr>
          <p:spPr>
            <a:xfrm>
              <a:off x="5140412" y="3858588"/>
              <a:ext cx="6013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Topic B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59EC28-E0B6-5C47-ADFA-EF969FEB7B50}"/>
              </a:ext>
            </a:extLst>
          </p:cNvPr>
          <p:cNvGrpSpPr/>
          <p:nvPr/>
        </p:nvGrpSpPr>
        <p:grpSpPr>
          <a:xfrm>
            <a:off x="1707213" y="2589369"/>
            <a:ext cx="821059" cy="641932"/>
            <a:chOff x="995353" y="2524730"/>
            <a:chExt cx="821059" cy="64193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3E3D715-3CA3-9041-B4E6-D237F189D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5882" y="2524730"/>
              <a:ext cx="360000" cy="3600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A65A2C-B4EE-FF40-94A9-EE6A67F50E6F}"/>
                </a:ext>
              </a:extLst>
            </p:cNvPr>
            <p:cNvSpPr txBox="1"/>
            <p:nvPr/>
          </p:nvSpPr>
          <p:spPr>
            <a:xfrm>
              <a:off x="995353" y="2905052"/>
              <a:ext cx="821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Publisher 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0C1066-2AC7-DE4A-B1B6-29045E40CDB2}"/>
              </a:ext>
            </a:extLst>
          </p:cNvPr>
          <p:cNvGrpSpPr/>
          <p:nvPr/>
        </p:nvGrpSpPr>
        <p:grpSpPr>
          <a:xfrm>
            <a:off x="1707213" y="3411776"/>
            <a:ext cx="821059" cy="641932"/>
            <a:chOff x="995353" y="2524730"/>
            <a:chExt cx="821059" cy="64193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24D0FF0-6B91-1343-8E26-4589DBD0B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5882" y="2524730"/>
              <a:ext cx="360000" cy="3600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4CA09B-858F-3649-A2B6-3FBFD89428E9}"/>
                </a:ext>
              </a:extLst>
            </p:cNvPr>
            <p:cNvSpPr txBox="1"/>
            <p:nvPr/>
          </p:nvSpPr>
          <p:spPr>
            <a:xfrm>
              <a:off x="995353" y="2905052"/>
              <a:ext cx="821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Publisher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1B170F-6BD6-2B48-8AE1-8DE6E5200E4D}"/>
              </a:ext>
            </a:extLst>
          </p:cNvPr>
          <p:cNvGrpSpPr/>
          <p:nvPr/>
        </p:nvGrpSpPr>
        <p:grpSpPr>
          <a:xfrm>
            <a:off x="1707213" y="4234183"/>
            <a:ext cx="821059" cy="641932"/>
            <a:chOff x="995353" y="2524730"/>
            <a:chExt cx="821059" cy="64193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C31CA31-1C35-D842-84C3-C6C5A764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5882" y="2524730"/>
              <a:ext cx="360000" cy="36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E7CECC6-51D7-5245-B304-5245EB386564}"/>
                </a:ext>
              </a:extLst>
            </p:cNvPr>
            <p:cNvSpPr txBox="1"/>
            <p:nvPr/>
          </p:nvSpPr>
          <p:spPr>
            <a:xfrm>
              <a:off x="995353" y="2905052"/>
              <a:ext cx="821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Publisher 3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A651C4C-EFB4-2141-BD06-B7459BD797D2}"/>
              </a:ext>
            </a:extLst>
          </p:cNvPr>
          <p:cNvGrpSpPr/>
          <p:nvPr/>
        </p:nvGrpSpPr>
        <p:grpSpPr>
          <a:xfrm>
            <a:off x="1707213" y="5056590"/>
            <a:ext cx="821059" cy="641932"/>
            <a:chOff x="995353" y="2524730"/>
            <a:chExt cx="821059" cy="64193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02E8595-FCC5-BD4B-9EAE-A9A7201E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5882" y="2524730"/>
              <a:ext cx="360000" cy="3600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C32748-BE28-CD45-847C-8EF1B3BCAE50}"/>
                </a:ext>
              </a:extLst>
            </p:cNvPr>
            <p:cNvSpPr txBox="1"/>
            <p:nvPr/>
          </p:nvSpPr>
          <p:spPr>
            <a:xfrm>
              <a:off x="995353" y="2905052"/>
              <a:ext cx="8210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Publisher 4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1CEF74-FC03-D142-8A79-1BFD4802EDEE}"/>
              </a:ext>
            </a:extLst>
          </p:cNvPr>
          <p:cNvGrpSpPr/>
          <p:nvPr/>
        </p:nvGrpSpPr>
        <p:grpSpPr>
          <a:xfrm>
            <a:off x="8444447" y="2601392"/>
            <a:ext cx="889987" cy="591259"/>
            <a:chOff x="6895325" y="2465289"/>
            <a:chExt cx="889987" cy="59125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2C16BF0-D512-8B4E-9455-1D7E9BB3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0318" y="2465289"/>
              <a:ext cx="360000" cy="3600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B743D6-529F-AD42-BB78-E9EE213B7255}"/>
                </a:ext>
              </a:extLst>
            </p:cNvPr>
            <p:cNvSpPr txBox="1"/>
            <p:nvPr/>
          </p:nvSpPr>
          <p:spPr>
            <a:xfrm>
              <a:off x="6895325" y="279493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Subscriber 1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DDFB30D-26AE-424E-B353-E095202C8DB7}"/>
              </a:ext>
            </a:extLst>
          </p:cNvPr>
          <p:cNvGrpSpPr/>
          <p:nvPr/>
        </p:nvGrpSpPr>
        <p:grpSpPr>
          <a:xfrm>
            <a:off x="8444445" y="4061880"/>
            <a:ext cx="889987" cy="591259"/>
            <a:chOff x="6895325" y="2465289"/>
            <a:chExt cx="889987" cy="591259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B40FC22-5AED-394F-BD6B-08BC56B12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0318" y="2465289"/>
              <a:ext cx="360000" cy="3600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0BEF9B-5665-DF46-8851-98A9CEFA75F9}"/>
                </a:ext>
              </a:extLst>
            </p:cNvPr>
            <p:cNvSpPr txBox="1"/>
            <p:nvPr/>
          </p:nvSpPr>
          <p:spPr>
            <a:xfrm>
              <a:off x="6895325" y="279493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Subscriber 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A6AE67E-5A5A-2043-B8B9-100777196EC9}"/>
              </a:ext>
            </a:extLst>
          </p:cNvPr>
          <p:cNvGrpSpPr/>
          <p:nvPr/>
        </p:nvGrpSpPr>
        <p:grpSpPr>
          <a:xfrm>
            <a:off x="8444445" y="5431739"/>
            <a:ext cx="889987" cy="591259"/>
            <a:chOff x="6895325" y="2465289"/>
            <a:chExt cx="889987" cy="59125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577370C-CD6C-FB4C-883B-62115286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0318" y="2465289"/>
              <a:ext cx="360000" cy="360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2E5208-D8CA-8742-84CD-65AFD0425DFB}"/>
                </a:ext>
              </a:extLst>
            </p:cNvPr>
            <p:cNvSpPr txBox="1"/>
            <p:nvPr/>
          </p:nvSpPr>
          <p:spPr>
            <a:xfrm>
              <a:off x="6895325" y="279493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Subscriber 3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3FFC06D-E8C0-ED44-8AE5-7EAD681BFC0B}"/>
              </a:ext>
            </a:extLst>
          </p:cNvPr>
          <p:cNvGrpSpPr/>
          <p:nvPr/>
        </p:nvGrpSpPr>
        <p:grpSpPr>
          <a:xfrm>
            <a:off x="7049022" y="2825606"/>
            <a:ext cx="517067" cy="416408"/>
            <a:chOff x="6318773" y="2334928"/>
            <a:chExt cx="517067" cy="416408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5525E5D-F207-B74B-AED5-71B69D991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8773" y="2334928"/>
              <a:ext cx="213750" cy="288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60D33A5-82FE-F441-8E21-6E306B8FD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8773" y="2356436"/>
              <a:ext cx="213750" cy="2880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CE9657F-5327-3F44-8720-765BCC823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5763" y="2403822"/>
              <a:ext cx="213750" cy="28800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18904A95-0B4E-8643-B5D1-5D496A035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2090" y="2463336"/>
              <a:ext cx="213750" cy="288000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42EF8E6-2966-D945-9018-CBE6BC271610}"/>
              </a:ext>
            </a:extLst>
          </p:cNvPr>
          <p:cNvGrpSpPr/>
          <p:nvPr/>
        </p:nvGrpSpPr>
        <p:grpSpPr>
          <a:xfrm>
            <a:off x="7069251" y="3613595"/>
            <a:ext cx="517067" cy="416408"/>
            <a:chOff x="6318773" y="2334928"/>
            <a:chExt cx="517067" cy="416408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2263EC4-FB11-254B-A6AD-F1B8178A3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8773" y="2334928"/>
              <a:ext cx="213750" cy="2880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8AF70783-6235-F144-A820-072FC1286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8773" y="2356436"/>
              <a:ext cx="213750" cy="2880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AC33DD0-4B2B-7342-9861-C7F21A61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5763" y="2403822"/>
              <a:ext cx="213750" cy="28800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37D2F13-F2B3-6048-9CDC-85342D9D7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2090" y="2463336"/>
              <a:ext cx="213750" cy="2880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E2D11FE-E6CC-784F-AA98-8A41F78B398E}"/>
              </a:ext>
            </a:extLst>
          </p:cNvPr>
          <p:cNvGrpSpPr/>
          <p:nvPr/>
        </p:nvGrpSpPr>
        <p:grpSpPr>
          <a:xfrm>
            <a:off x="7203560" y="4439925"/>
            <a:ext cx="297558" cy="326642"/>
            <a:chOff x="6401213" y="3954833"/>
            <a:chExt cx="297558" cy="326642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C9B61F8-D284-354C-BFBF-42BEFDA7D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1213" y="3954833"/>
              <a:ext cx="213750" cy="2880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219BB72-1383-384C-A43B-1DE2A7F84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5021" y="3993475"/>
              <a:ext cx="213750" cy="28800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53D767F-42DE-BF42-A13F-E78B4DB2EDD9}"/>
              </a:ext>
            </a:extLst>
          </p:cNvPr>
          <p:cNvGrpSpPr/>
          <p:nvPr/>
        </p:nvGrpSpPr>
        <p:grpSpPr>
          <a:xfrm>
            <a:off x="7203560" y="5163306"/>
            <a:ext cx="297558" cy="326642"/>
            <a:chOff x="6401213" y="3954833"/>
            <a:chExt cx="297558" cy="326642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2AB40BE8-71D3-6144-86F1-870327F4D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1213" y="3954833"/>
              <a:ext cx="213750" cy="28800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7800964-9CE7-6146-AE49-99F25949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5021" y="3993475"/>
              <a:ext cx="213750" cy="2880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53D1077-C7FE-B045-BC01-CCC4F112CC2B}"/>
              </a:ext>
            </a:extLst>
          </p:cNvPr>
          <p:cNvGrpSpPr/>
          <p:nvPr/>
        </p:nvGrpSpPr>
        <p:grpSpPr>
          <a:xfrm>
            <a:off x="9368468" y="2574706"/>
            <a:ext cx="517067" cy="416408"/>
            <a:chOff x="6318773" y="2334928"/>
            <a:chExt cx="517067" cy="416408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92C6A2AA-93BE-6A4F-A0BB-943988EBB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8773" y="2334928"/>
              <a:ext cx="213750" cy="28800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CA2783F-2B52-AF42-84BF-51FB6D826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8773" y="2356436"/>
              <a:ext cx="213750" cy="2880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9CC2DD9-520C-AB40-B145-DAF25779F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5763" y="2403822"/>
              <a:ext cx="213750" cy="2880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3CC2BEF-4B1C-724F-9092-DCE2E8C6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2090" y="2463336"/>
              <a:ext cx="213750" cy="2880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C259851-D97F-CA49-8B2A-54B4932E439F}"/>
              </a:ext>
            </a:extLst>
          </p:cNvPr>
          <p:cNvGrpSpPr/>
          <p:nvPr/>
        </p:nvGrpSpPr>
        <p:grpSpPr>
          <a:xfrm>
            <a:off x="9428192" y="4124809"/>
            <a:ext cx="517067" cy="416408"/>
            <a:chOff x="6318773" y="2334928"/>
            <a:chExt cx="517067" cy="416408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8B304416-E404-364E-A66C-C210E5C1E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8773" y="2334928"/>
              <a:ext cx="213750" cy="28800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260107AD-2EEE-FC41-97A8-11266A757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8773" y="2356436"/>
              <a:ext cx="213750" cy="28800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FA3E450-B432-A045-994F-294CCC05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5763" y="2403822"/>
              <a:ext cx="213750" cy="28800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760B970-86D2-3B41-9B19-5296B869F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2090" y="2463336"/>
              <a:ext cx="213750" cy="2880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93B3EEF-F53D-BD48-B3DB-0A11D1808CDF}"/>
              </a:ext>
            </a:extLst>
          </p:cNvPr>
          <p:cNvGrpSpPr/>
          <p:nvPr/>
        </p:nvGrpSpPr>
        <p:grpSpPr>
          <a:xfrm>
            <a:off x="9833899" y="4315948"/>
            <a:ext cx="297558" cy="326642"/>
            <a:chOff x="6401213" y="3954833"/>
            <a:chExt cx="297558" cy="326642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2410ABD-F401-3B40-90C8-3E3CDF7F8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1213" y="3954833"/>
              <a:ext cx="213750" cy="28800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46CC235-801A-DC4B-9AED-F67F4747B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5021" y="3993475"/>
              <a:ext cx="213750" cy="288000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A53E26-E6F6-4844-AE18-95D7FA50D21D}"/>
              </a:ext>
            </a:extLst>
          </p:cNvPr>
          <p:cNvGrpSpPr/>
          <p:nvPr/>
        </p:nvGrpSpPr>
        <p:grpSpPr>
          <a:xfrm>
            <a:off x="9493163" y="5598067"/>
            <a:ext cx="297558" cy="326642"/>
            <a:chOff x="6401213" y="3954833"/>
            <a:chExt cx="297558" cy="326642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57098E0A-9D69-4643-8749-7160EECF0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1213" y="3954833"/>
              <a:ext cx="213750" cy="288000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C9EF273-6102-0A47-85DD-35955691F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5021" y="3993475"/>
              <a:ext cx="213750" cy="28800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ECEC6ED-5053-6245-8205-3859E2B2422B}"/>
              </a:ext>
            </a:extLst>
          </p:cNvPr>
          <p:cNvSpPr txBox="1"/>
          <p:nvPr/>
        </p:nvSpPr>
        <p:spPr>
          <a:xfrm rot="16200000">
            <a:off x="9846523" y="3997865"/>
            <a:ext cx="4498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Icons made by 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hlinkClick r:id="rId11" tooltip="Freep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from 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hlinkClick r:id="rId12" tooltip="Flatic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18546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54F6A-B9DC-1A4B-BEBB-10B9FE42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to Spark</a:t>
            </a:r>
          </a:p>
          <a:p>
            <a:pPr lvl="1"/>
            <a:r>
              <a:rPr lang="en-US" dirty="0"/>
              <a:t>Integrated with Spark API</a:t>
            </a:r>
          </a:p>
          <a:p>
            <a:r>
              <a:rPr lang="en-US" dirty="0"/>
              <a:t>Scalable, fault tolerant</a:t>
            </a:r>
          </a:p>
          <a:p>
            <a:r>
              <a:rPr lang="en-US" dirty="0"/>
              <a:t>Can read from multiple sources</a:t>
            </a:r>
          </a:p>
          <a:p>
            <a:r>
              <a:rPr lang="en-US" dirty="0"/>
              <a:t>Apply ML algorithms to data streams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718815-406B-444E-AC02-F17BF18D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F1FC99-91CC-0D42-8A5B-E511C1C77172}"/>
              </a:ext>
            </a:extLst>
          </p:cNvPr>
          <p:cNvCxnSpPr>
            <a:cxnSpLocks/>
          </p:cNvCxnSpPr>
          <p:nvPr/>
        </p:nvCxnSpPr>
        <p:spPr>
          <a:xfrm>
            <a:off x="9450671" y="2546647"/>
            <a:ext cx="1" cy="255386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C9E37AF-BCD9-4E48-AE26-D45354657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84" y="3857465"/>
            <a:ext cx="5275816" cy="1607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66AE07-2BB1-514E-BAF8-0C06B1B3D284}"/>
              </a:ext>
            </a:extLst>
          </p:cNvPr>
          <p:cNvSpPr txBox="1"/>
          <p:nvPr/>
        </p:nvSpPr>
        <p:spPr>
          <a:xfrm rot="16200000">
            <a:off x="9846523" y="3997865"/>
            <a:ext cx="4498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Image credits: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https://spark.apache.org/docs/latest/streaming-programming-guide.html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933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lvl="1">
              <a:spcBef>
                <a:spcPts val="750"/>
              </a:spcBef>
              <a:buClr>
                <a:schemeClr val="accent1"/>
              </a:buClr>
            </a:pPr>
            <a:r>
              <a:rPr lang="en-US" sz="2400" dirty="0"/>
              <a:t>Objectives</a:t>
            </a:r>
          </a:p>
          <a:p>
            <a:pPr marL="628559" lvl="2">
              <a:spcBef>
                <a:spcPts val="750"/>
              </a:spcBef>
              <a:buClr>
                <a:schemeClr val="accent1"/>
              </a:buClr>
            </a:pPr>
            <a:r>
              <a:rPr lang="en-US" dirty="0"/>
              <a:t>Review concepts of stream processing</a:t>
            </a:r>
          </a:p>
          <a:p>
            <a:pPr marL="628559" lvl="2">
              <a:spcBef>
                <a:spcPts val="750"/>
              </a:spcBef>
              <a:buClr>
                <a:schemeClr val="accent1"/>
              </a:buClr>
            </a:pPr>
            <a:r>
              <a:rPr lang="en-US" dirty="0"/>
              <a:t>Experiment with typical tools for</a:t>
            </a:r>
          </a:p>
          <a:p>
            <a:pPr lvl="2"/>
            <a:r>
              <a:rPr lang="en-US" dirty="0"/>
              <a:t>Data ingestion and processing</a:t>
            </a:r>
          </a:p>
          <a:p>
            <a:r>
              <a:rPr lang="en-US" dirty="0"/>
              <a:t>Week 9</a:t>
            </a:r>
          </a:p>
          <a:p>
            <a:pPr lvl="1"/>
            <a:r>
              <a:rPr lang="en-US" dirty="0"/>
              <a:t>Concepts</a:t>
            </a:r>
          </a:p>
          <a:p>
            <a:pPr lvl="1"/>
            <a:r>
              <a:rPr lang="en-US" dirty="0"/>
              <a:t>Experiments</a:t>
            </a:r>
          </a:p>
          <a:p>
            <a:r>
              <a:rPr lang="en-US" dirty="0"/>
              <a:t>Week 10</a:t>
            </a:r>
          </a:p>
          <a:p>
            <a:pPr lvl="1"/>
            <a:r>
              <a:rPr lang="en-US" dirty="0"/>
              <a:t>Advanced topics</a:t>
            </a:r>
          </a:p>
          <a:p>
            <a:pPr lvl="2"/>
            <a:r>
              <a:rPr lang="en-US" dirty="0"/>
              <a:t>Operations on streaming data (joins)</a:t>
            </a:r>
          </a:p>
          <a:p>
            <a:pPr lvl="2"/>
            <a:r>
              <a:rPr lang="en-US" dirty="0"/>
              <a:t>Time constraints	</a:t>
            </a:r>
          </a:p>
          <a:p>
            <a:pPr lvl="1"/>
            <a:r>
              <a:rPr lang="en-US" dirty="0"/>
              <a:t>Homework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Module</a:t>
            </a:r>
          </a:p>
        </p:txBody>
      </p:sp>
    </p:spTree>
    <p:extLst>
      <p:ext uri="{BB962C8B-B14F-4D97-AF65-F5344CB8AC3E}">
        <p14:creationId xmlns:p14="http://schemas.microsoft.com/office/powerpoint/2010/main" val="669503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54F6A-B9DC-1A4B-BEBB-10B9FE42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it works</a:t>
            </a:r>
          </a:p>
          <a:p>
            <a:pPr lvl="1"/>
            <a:r>
              <a:rPr lang="en-US" dirty="0"/>
              <a:t>Micro-batches processing</a:t>
            </a:r>
          </a:p>
          <a:p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r>
              <a:rPr lang="en-US" dirty="0" err="1"/>
              <a:t>DStream</a:t>
            </a:r>
            <a:r>
              <a:rPr lang="en-US" dirty="0"/>
              <a:t>: continuous stream of data</a:t>
            </a:r>
          </a:p>
          <a:p>
            <a:pPr lvl="1"/>
            <a:r>
              <a:rPr lang="en-US" dirty="0"/>
              <a:t>Created from inputs (e.g. Kafka) or derived from other </a:t>
            </a:r>
            <a:r>
              <a:rPr lang="en-US" dirty="0" err="1"/>
              <a:t>Dstreams</a:t>
            </a:r>
            <a:endParaRPr lang="en-US" dirty="0"/>
          </a:p>
          <a:p>
            <a:pPr lvl="1"/>
            <a:r>
              <a:rPr lang="en-US" dirty="0"/>
              <a:t>Continuous series of RDDs</a:t>
            </a:r>
          </a:p>
          <a:p>
            <a:pPr lvl="1"/>
            <a:r>
              <a:rPr lang="en-US" dirty="0"/>
              <a:t>Supports (many) transformations similar to RDDs</a:t>
            </a:r>
          </a:p>
          <a:p>
            <a:pPr lvl="2"/>
            <a:r>
              <a:rPr lang="en-US" dirty="0"/>
              <a:t>(map, count, join,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718815-406B-444E-AC02-F17BF18D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DC32B-BED2-6746-8624-5B0B1F000D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304" y="2677779"/>
            <a:ext cx="6363768" cy="1420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F5AC0-4835-5747-92F9-B58B5BEE868C}"/>
              </a:ext>
            </a:extLst>
          </p:cNvPr>
          <p:cNvSpPr txBox="1"/>
          <p:nvPr/>
        </p:nvSpPr>
        <p:spPr>
          <a:xfrm rot="16200000">
            <a:off x="9846523" y="3997865"/>
            <a:ext cx="4498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Image credits: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https://spark.apache.org/docs/latest/streaming-programming-guide.html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DB353B-8F86-D94F-8319-FACCB35C6FA8}"/>
              </a:ext>
            </a:extLst>
          </p:cNvPr>
          <p:cNvGrpSpPr/>
          <p:nvPr/>
        </p:nvGrpSpPr>
        <p:grpSpPr>
          <a:xfrm>
            <a:off x="8695765" y="1078639"/>
            <a:ext cx="2658035" cy="1924400"/>
            <a:chOff x="2124635" y="2528046"/>
            <a:chExt cx="5280212" cy="38228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3539CF-DFD4-B849-9CCC-D02D2045EEDD}"/>
                </a:ext>
              </a:extLst>
            </p:cNvPr>
            <p:cNvSpPr/>
            <p:nvPr/>
          </p:nvSpPr>
          <p:spPr>
            <a:xfrm>
              <a:off x="2124635" y="2528046"/>
              <a:ext cx="3030071" cy="3030071"/>
            </a:xfrm>
            <a:prstGeom prst="ellipse">
              <a:avLst/>
            </a:prstGeom>
            <a:solidFill>
              <a:srgbClr val="0070C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Batch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697E93F-3F06-864B-9A64-42AAFDDDE42E}"/>
                </a:ext>
              </a:extLst>
            </p:cNvPr>
            <p:cNvSpPr/>
            <p:nvPr/>
          </p:nvSpPr>
          <p:spPr>
            <a:xfrm>
              <a:off x="4374776" y="2528046"/>
              <a:ext cx="3030071" cy="303007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Stream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B9E9BD-1FF3-BF47-8EFD-67845B2E4825}"/>
                </a:ext>
              </a:extLst>
            </p:cNvPr>
            <p:cNvSpPr txBox="1"/>
            <p:nvPr/>
          </p:nvSpPr>
          <p:spPr>
            <a:xfrm>
              <a:off x="3908489" y="5800624"/>
              <a:ext cx="1874327" cy="550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Micro-batch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02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54F6A-B9DC-1A4B-BEBB-10B9FE42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708"/>
            <a:ext cx="10515600" cy="5254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Documentation and Resources</a:t>
            </a:r>
          </a:p>
          <a:p>
            <a:pPr lvl="1"/>
            <a:r>
              <a:rPr lang="en-US" dirty="0"/>
              <a:t>Spark Streaming Programming Guide [1]</a:t>
            </a:r>
          </a:p>
          <a:p>
            <a:pPr lvl="1"/>
            <a:r>
              <a:rPr lang="en-US" dirty="0"/>
              <a:t>Kafka Documentation [2]</a:t>
            </a:r>
          </a:p>
          <a:p>
            <a:endParaRPr lang="en-US" dirty="0"/>
          </a:p>
          <a:p>
            <a:r>
              <a:rPr lang="en-US" dirty="0"/>
              <a:t>Practical Exercise</a:t>
            </a:r>
          </a:p>
          <a:p>
            <a:pPr lvl="1"/>
            <a:r>
              <a:rPr lang="en-US" dirty="0"/>
              <a:t>See course website: </a:t>
            </a:r>
            <a:r>
              <a:rPr lang="en-US" dirty="0">
                <a:hlinkClick r:id="rId3"/>
              </a:rPr>
              <a:t>https://epfl-dslab2020.github.io/</a:t>
            </a:r>
            <a:r>
              <a:rPr lang="en-US" dirty="0"/>
              <a:t> (week9)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/>
              <a:t>[1] </a:t>
            </a:r>
            <a:r>
              <a:rPr lang="en-US" sz="1600" dirty="0">
                <a:hlinkClick r:id="rId4"/>
              </a:rPr>
              <a:t>https://spark.apache.org/docs/latest/streaming-programming-guide.html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[2] </a:t>
            </a:r>
            <a:r>
              <a:rPr lang="en-US" sz="1600" dirty="0">
                <a:hlinkClick r:id="rId5"/>
              </a:rPr>
              <a:t>https://kafka.apache.org/documentation/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718815-406B-444E-AC02-F17BF18D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95884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169B3D-4045-8047-A27B-787F52A0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1. Message queue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Introduction to Apache Kafka</a:t>
            </a:r>
          </a:p>
          <a:p>
            <a:r>
              <a:rPr lang="en-US" dirty="0"/>
              <a:t>Topics </a:t>
            </a:r>
          </a:p>
          <a:p>
            <a:pPr lvl="1"/>
            <a:r>
              <a:rPr lang="en-US" dirty="0"/>
              <a:t>Creation</a:t>
            </a:r>
          </a:p>
          <a:p>
            <a:pPr lvl="1"/>
            <a:r>
              <a:rPr lang="en-US" dirty="0"/>
              <a:t>Publish</a:t>
            </a:r>
          </a:p>
          <a:p>
            <a:pPr lvl="1"/>
            <a:r>
              <a:rPr lang="en-US" dirty="0"/>
              <a:t>Subscribe</a:t>
            </a:r>
          </a:p>
          <a:p>
            <a:r>
              <a:rPr lang="en-US" dirty="0"/>
              <a:t>Synthetic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45194-58B8-224F-8C4F-2B25AC80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22</a:t>
            </a:fld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C52EC3-B492-4D44-AA8B-EC4C29CB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84947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169B3D-4045-8047-A27B-787F52A0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2. Stream Processing with Spark Streaming and Kafka</a:t>
            </a:r>
          </a:p>
          <a:p>
            <a:r>
              <a:rPr lang="en-US" dirty="0"/>
              <a:t>How to properly setup Spark Streaming</a:t>
            </a:r>
          </a:p>
          <a:p>
            <a:r>
              <a:rPr lang="en-US" dirty="0"/>
              <a:t>Resume synthetic exercise</a:t>
            </a:r>
          </a:p>
          <a:p>
            <a:r>
              <a:rPr lang="en-US" dirty="0"/>
              <a:t>Connect to Kafka and consume stream</a:t>
            </a:r>
          </a:p>
          <a:p>
            <a:r>
              <a:rPr lang="en-US" dirty="0"/>
              <a:t>Window operations</a:t>
            </a:r>
          </a:p>
          <a:p>
            <a:r>
              <a:rPr lang="en-US" dirty="0"/>
              <a:t>Use real </a:t>
            </a:r>
            <a:r>
              <a:rPr lang="en-US"/>
              <a:t>public stream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45194-58B8-224F-8C4F-2B25AC80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23</a:t>
            </a:fld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C52EC3-B492-4D44-AA8B-EC4C29CB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908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696" y="0"/>
            <a:ext cx="9475304" cy="755336"/>
          </a:xfrm>
        </p:spPr>
        <p:txBody>
          <a:bodyPr>
            <a:noAutofit/>
          </a:bodyPr>
          <a:lstStyle/>
          <a:p>
            <a:r>
              <a:rPr lang="en-US" dirty="0"/>
              <a:t>Why Stream Processing?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52650" y="1257300"/>
            <a:ext cx="7886700" cy="4919663"/>
          </a:xfrm>
        </p:spPr>
        <p:txBody>
          <a:bodyPr/>
          <a:lstStyle/>
          <a:p>
            <a:pPr lvl="0"/>
            <a:r>
              <a:rPr lang="en-GB" b="1" dirty="0"/>
              <a:t>Reminder from module 2 (Big Data)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Batch vs Stream</a:t>
            </a:r>
            <a:endParaRPr lang="en-GB" b="1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AF131D8-F46F-3845-8113-2705B34549BC}"/>
              </a:ext>
            </a:extLst>
          </p:cNvPr>
          <p:cNvSpPr txBox="1">
            <a:spLocks/>
          </p:cNvSpPr>
          <p:nvPr/>
        </p:nvSpPr>
        <p:spPr>
          <a:xfrm>
            <a:off x="2259667" y="2859743"/>
            <a:ext cx="7672667" cy="28062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Can wait until all information is available for a more accurate answer? </a:t>
            </a:r>
            <a:r>
              <a:rPr lang="en-US" sz="1600" dirty="0">
                <a:solidFill>
                  <a:srgbClr val="FF0000"/>
                </a:solidFill>
              </a:rPr>
              <a:t>batch</a:t>
            </a:r>
          </a:p>
          <a:p>
            <a:pPr lvl="1"/>
            <a:r>
              <a:rPr lang="en-US" sz="1400" dirty="0"/>
              <a:t>AKA: Data at rest</a:t>
            </a:r>
          </a:p>
          <a:p>
            <a:pPr lvl="1"/>
            <a:r>
              <a:rPr lang="en-US" sz="1400" dirty="0"/>
              <a:t>Operates on finite size data sets, and terminate when all data has been processed</a:t>
            </a:r>
          </a:p>
          <a:p>
            <a:endParaRPr lang="en-US" sz="1600" dirty="0"/>
          </a:p>
          <a:p>
            <a:r>
              <a:rPr lang="en-US" sz="1600" dirty="0"/>
              <a:t>You want an updated answer as more information becomes available? </a:t>
            </a:r>
            <a:r>
              <a:rPr lang="en-US" sz="1600" dirty="0">
                <a:solidFill>
                  <a:srgbClr val="FF0000"/>
                </a:solidFill>
              </a:rPr>
              <a:t>streams</a:t>
            </a:r>
          </a:p>
          <a:p>
            <a:pPr lvl="1"/>
            <a:r>
              <a:rPr lang="en-US" sz="1400" dirty="0"/>
              <a:t>AKA: Data in motion, or Fast data</a:t>
            </a:r>
          </a:p>
          <a:p>
            <a:pPr lvl="1"/>
            <a:r>
              <a:rPr lang="en-US" sz="1400" dirty="0"/>
              <a:t>Continuous computation that never stop, process infinite amount of data on the fly</a:t>
            </a:r>
          </a:p>
          <a:p>
            <a:pPr lvl="2"/>
            <a:r>
              <a:rPr lang="en-US" sz="1200" dirty="0"/>
              <a:t>Designed to keep size of in-memory state bounded, regardless of how much data is processed</a:t>
            </a:r>
          </a:p>
          <a:p>
            <a:pPr lvl="1"/>
            <a:r>
              <a:rPr lang="en-US" sz="1400" dirty="0"/>
              <a:t>Update the answer as more data becomes available</a:t>
            </a:r>
          </a:p>
          <a:p>
            <a:pPr lvl="2"/>
            <a:r>
              <a:rPr lang="en-US" sz="1200" dirty="0"/>
              <a:t>Operate on small time windows</a:t>
            </a:r>
          </a:p>
        </p:txBody>
      </p:sp>
    </p:spTree>
    <p:extLst>
      <p:ext uri="{BB962C8B-B14F-4D97-AF65-F5344CB8AC3E}">
        <p14:creationId xmlns:p14="http://schemas.microsoft.com/office/powerpoint/2010/main" val="384074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567E-957F-A24B-8346-116F507A6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sz="2800" b="1" dirty="0"/>
              <a:t>Relevance (vs batch)</a:t>
            </a:r>
          </a:p>
          <a:p>
            <a:pPr lvl="1"/>
            <a:r>
              <a:rPr lang="en-GB" sz="2400" dirty="0"/>
              <a:t>Insight more valuable shortly after events happen </a:t>
            </a:r>
          </a:p>
          <a:p>
            <a:pPr lvl="2"/>
            <a:r>
              <a:rPr lang="en-GB" sz="2200" dirty="0"/>
              <a:t>(Near) real-time: from milliseconds to seconds, or minutes</a:t>
            </a:r>
          </a:p>
          <a:p>
            <a:pPr lvl="1"/>
            <a:r>
              <a:rPr lang="en-GB" sz="2400" dirty="0"/>
              <a:t>It allows faster reaction</a:t>
            </a:r>
          </a:p>
          <a:p>
            <a:pPr lvl="2"/>
            <a:r>
              <a:rPr lang="en-GB" sz="2200" dirty="0"/>
              <a:t>Detecting patterns, setting alerts</a:t>
            </a:r>
          </a:p>
          <a:p>
            <a:pPr lvl="1"/>
            <a:r>
              <a:rPr lang="en-GB" sz="2400" dirty="0"/>
              <a:t>Some data is naturally unbounded (e.g. sensor data)</a:t>
            </a:r>
          </a:p>
          <a:p>
            <a:pPr lvl="1"/>
            <a:r>
              <a:rPr lang="en-GB" sz="2400" dirty="0"/>
              <a:t>Resource constraints (s</a:t>
            </a:r>
            <a:r>
              <a:rPr lang="en-GB" sz="2200" dirty="0"/>
              <a:t>torage and compute)</a:t>
            </a:r>
          </a:p>
          <a:p>
            <a:pPr lvl="2"/>
            <a:r>
              <a:rPr lang="en-GB" sz="2200" dirty="0"/>
              <a:t>process large large volumes of data arriving at high velocities</a:t>
            </a:r>
          </a:p>
          <a:p>
            <a:pPr lvl="2"/>
            <a:r>
              <a:rPr lang="en-GB" sz="2200" dirty="0"/>
              <a:t>Retain only what is useful </a:t>
            </a:r>
          </a:p>
          <a:p>
            <a:pPr lvl="1"/>
            <a:r>
              <a:rPr lang="en-GB" sz="2400" dirty="0"/>
              <a:t>Continuous processing</a:t>
            </a:r>
          </a:p>
          <a:p>
            <a:pPr lvl="1"/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Why Stream Processing?</a:t>
            </a:r>
          </a:p>
        </p:txBody>
      </p:sp>
    </p:spTree>
    <p:extLst>
      <p:ext uri="{BB962C8B-B14F-4D97-AF65-F5344CB8AC3E}">
        <p14:creationId xmlns:p14="http://schemas.microsoft.com/office/powerpoint/2010/main" val="118826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51B515-6DA0-AF40-99A8-DF12B6911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en-US" b="1" dirty="0"/>
              <a:t>Computing</a:t>
            </a:r>
          </a:p>
          <a:p>
            <a:pPr lvl="1"/>
            <a:r>
              <a:rPr lang="en-US" b="1" dirty="0"/>
              <a:t>Log analysis,</a:t>
            </a:r>
          </a:p>
          <a:p>
            <a:pPr lvl="1"/>
            <a:r>
              <a:rPr lang="en-US" b="1" dirty="0"/>
              <a:t>Detection of </a:t>
            </a:r>
            <a:r>
              <a:rPr lang="en-US" b="1" dirty="0" err="1"/>
              <a:t>DoS</a:t>
            </a:r>
            <a:r>
              <a:rPr lang="en-US" b="1" dirty="0"/>
              <a:t> attacks, </a:t>
            </a:r>
          </a:p>
          <a:p>
            <a:pPr lvl="1"/>
            <a:r>
              <a:rPr lang="en-US" b="1" dirty="0"/>
              <a:t>Scaling service capacities</a:t>
            </a:r>
          </a:p>
          <a:p>
            <a:r>
              <a:rPr lang="en-US" b="1" dirty="0"/>
              <a:t>Real-time monitoring</a:t>
            </a:r>
          </a:p>
          <a:p>
            <a:pPr lvl="1"/>
            <a:r>
              <a:rPr lang="en-US" b="1" dirty="0"/>
              <a:t>Fraud detection (credit cards), </a:t>
            </a:r>
          </a:p>
          <a:p>
            <a:pPr lvl="1"/>
            <a:r>
              <a:rPr lang="en-US" b="1" dirty="0"/>
              <a:t>Intrusion detection (surveillance) </a:t>
            </a:r>
          </a:p>
          <a:p>
            <a:r>
              <a:rPr lang="en-US" b="1" dirty="0"/>
              <a:t>Sensor data processing</a:t>
            </a:r>
          </a:p>
          <a:p>
            <a:pPr lvl="1"/>
            <a:r>
              <a:rPr lang="en-US" b="1" dirty="0"/>
              <a:t>Weather, </a:t>
            </a:r>
          </a:p>
          <a:p>
            <a:pPr lvl="1"/>
            <a:r>
              <a:rPr lang="en-US" b="1" dirty="0"/>
              <a:t>Transportation </a:t>
            </a:r>
          </a:p>
          <a:p>
            <a:pPr lvl="1"/>
            <a:r>
              <a:rPr lang="en-US" b="1" dirty="0"/>
              <a:t>Traffic</a:t>
            </a:r>
          </a:p>
          <a:p>
            <a:pPr lvl="1"/>
            <a:r>
              <a:rPr lang="en-US" b="1" dirty="0"/>
              <a:t>Patient health</a:t>
            </a:r>
          </a:p>
          <a:p>
            <a:r>
              <a:rPr lang="en-US" b="1" dirty="0"/>
              <a:t>Social media</a:t>
            </a:r>
          </a:p>
          <a:p>
            <a:pPr lvl="1"/>
            <a:r>
              <a:rPr lang="en-US" b="1" dirty="0"/>
              <a:t>Trend analysis</a:t>
            </a:r>
          </a:p>
          <a:p>
            <a:r>
              <a:rPr lang="en-US" b="1" dirty="0"/>
              <a:t>Industry</a:t>
            </a:r>
          </a:p>
          <a:p>
            <a:pPr lvl="1"/>
            <a:r>
              <a:rPr lang="en-US" b="1" dirty="0"/>
              <a:t>Process optimization</a:t>
            </a:r>
          </a:p>
          <a:p>
            <a:pPr lvl="1"/>
            <a:r>
              <a:rPr lang="en-US" b="1" dirty="0"/>
              <a:t>Predictive maintenance</a:t>
            </a:r>
          </a:p>
          <a:p>
            <a:pPr lvl="1"/>
            <a:r>
              <a:rPr lang="en-US" b="1" dirty="0"/>
              <a:t>Logistics</a:t>
            </a:r>
          </a:p>
          <a:p>
            <a:r>
              <a:rPr lang="en-US" b="1" dirty="0"/>
              <a:t>Advertising and promotions</a:t>
            </a:r>
          </a:p>
          <a:p>
            <a:pPr lvl="1"/>
            <a:r>
              <a:rPr lang="en-US" b="1" dirty="0"/>
              <a:t>Contextualized to user behavior or geolocation</a:t>
            </a:r>
          </a:p>
          <a:p>
            <a:r>
              <a:rPr lang="en-US" b="1" dirty="0"/>
              <a:t>Financial trading</a:t>
            </a:r>
          </a:p>
          <a:p>
            <a:pPr lvl="1"/>
            <a:r>
              <a:rPr lang="en-US" b="1" dirty="0"/>
              <a:t>Algorithmic trading</a:t>
            </a:r>
          </a:p>
          <a:p>
            <a:pPr lvl="1"/>
            <a:r>
              <a:rPr lang="en-US" b="1" dirty="0"/>
              <a:t>Risk analysis</a:t>
            </a:r>
          </a:p>
          <a:p>
            <a:r>
              <a:rPr lang="en-US" b="1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34931-C4C6-9C43-8D77-8453EDD4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420822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F567E-957F-A24B-8346-116F507A6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GB" sz="2800" b="1" dirty="0"/>
          </a:p>
          <a:p>
            <a:pPr lvl="0"/>
            <a:r>
              <a:rPr lang="en-GB" sz="2800" b="1" dirty="0"/>
              <a:t>Inputs</a:t>
            </a:r>
          </a:p>
          <a:p>
            <a:pPr lvl="1"/>
            <a:r>
              <a:rPr lang="en-GB" sz="2400" b="1" dirty="0"/>
              <a:t>Time constraints</a:t>
            </a:r>
            <a:endParaRPr lang="en-GB" b="1" dirty="0"/>
          </a:p>
          <a:p>
            <a:pPr lvl="1"/>
            <a:r>
              <a:rPr lang="en-GB" sz="2400" b="1" dirty="0"/>
              <a:t>Data elements</a:t>
            </a:r>
          </a:p>
          <a:p>
            <a:pPr lvl="2"/>
            <a:r>
              <a:rPr lang="en-GB" sz="2200" b="1" dirty="0"/>
              <a:t>Unbound</a:t>
            </a:r>
          </a:p>
          <a:p>
            <a:pPr lvl="2"/>
            <a:r>
              <a:rPr lang="en-GB" sz="2200" b="1" dirty="0"/>
              <a:t>Unordered</a:t>
            </a:r>
          </a:p>
          <a:p>
            <a:pPr lvl="2"/>
            <a:r>
              <a:rPr lang="en-GB" sz="2200" b="1" dirty="0"/>
              <a:t>Uncomplete</a:t>
            </a:r>
          </a:p>
          <a:p>
            <a:pPr lvl="0"/>
            <a:r>
              <a:rPr lang="en-GB" sz="2800" b="1" dirty="0"/>
              <a:t>Outputs</a:t>
            </a:r>
          </a:p>
          <a:p>
            <a:pPr lvl="1"/>
            <a:r>
              <a:rPr lang="en-GB" sz="2400" b="1" dirty="0"/>
              <a:t>Approximate answers</a:t>
            </a:r>
            <a:endParaRPr lang="en-GB" sz="1800" dirty="0"/>
          </a:p>
          <a:p>
            <a:pPr lvl="1"/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Constraints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200506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entagon 56">
            <a:extLst>
              <a:ext uri="{FF2B5EF4-FFF2-40B4-BE49-F238E27FC236}">
                <a16:creationId xmlns:a16="http://schemas.microsoft.com/office/drawing/2014/main" id="{6710EE10-A49D-5745-9BB0-C5376DBE3F27}"/>
              </a:ext>
            </a:extLst>
          </p:cNvPr>
          <p:cNvSpPr/>
          <p:nvPr/>
        </p:nvSpPr>
        <p:spPr>
          <a:xfrm>
            <a:off x="2042160" y="2275840"/>
            <a:ext cx="8087360" cy="110744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0B470-8074-2847-B5A9-C79D736B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7</a:t>
            </a:fld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DBA837-20D2-604A-B961-05B52F5E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74C0D-8509-0B4A-9177-709D7E9C242C}"/>
              </a:ext>
            </a:extLst>
          </p:cNvPr>
          <p:cNvSpPr/>
          <p:nvPr/>
        </p:nvSpPr>
        <p:spPr>
          <a:xfrm>
            <a:off x="7889240" y="354405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b="1" dirty="0"/>
              <a:t>Time flow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C172B6-E4FB-4E44-ADEE-548C0F232F1B}"/>
              </a:ext>
            </a:extLst>
          </p:cNvPr>
          <p:cNvCxnSpPr/>
          <p:nvPr/>
        </p:nvCxnSpPr>
        <p:spPr>
          <a:xfrm>
            <a:off x="7579360" y="4074160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CAA127-04E1-7D47-8794-B6ECDDB0A6ED}"/>
              </a:ext>
            </a:extLst>
          </p:cNvPr>
          <p:cNvGrpSpPr/>
          <p:nvPr/>
        </p:nvGrpSpPr>
        <p:grpSpPr>
          <a:xfrm>
            <a:off x="-734742" y="2455148"/>
            <a:ext cx="12458700" cy="777240"/>
            <a:chOff x="-734742" y="2455148"/>
            <a:chExt cx="12458700" cy="7772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4096336-DEAE-494B-9059-982F8AA1A854}"/>
                </a:ext>
              </a:extLst>
            </p:cNvPr>
            <p:cNvGrpSpPr/>
            <p:nvPr/>
          </p:nvGrpSpPr>
          <p:grpSpPr>
            <a:xfrm>
              <a:off x="5226638" y="2455148"/>
              <a:ext cx="6497320" cy="731520"/>
              <a:chOff x="2783840" y="2479040"/>
              <a:chExt cx="6497320" cy="73152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D6366DD-6B9D-924A-8C53-AD9E5DB684AC}"/>
                  </a:ext>
                </a:extLst>
              </p:cNvPr>
              <p:cNvSpPr/>
              <p:nvPr/>
            </p:nvSpPr>
            <p:spPr>
              <a:xfrm>
                <a:off x="2783840" y="250444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462B2B-B5DE-3045-AAFF-25201EBAC58E}"/>
                  </a:ext>
                </a:extLst>
              </p:cNvPr>
              <p:cNvSpPr/>
              <p:nvPr/>
            </p:nvSpPr>
            <p:spPr>
              <a:xfrm>
                <a:off x="3596640" y="258064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501BB1-C2A4-3C40-802B-9E36E2A73762}"/>
                  </a:ext>
                </a:extLst>
              </p:cNvPr>
              <p:cNvSpPr/>
              <p:nvPr/>
            </p:nvSpPr>
            <p:spPr>
              <a:xfrm>
                <a:off x="3048000" y="281940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EE74F82-D0BA-C446-B151-63E57DD17C34}"/>
                  </a:ext>
                </a:extLst>
              </p:cNvPr>
              <p:cNvSpPr/>
              <p:nvPr/>
            </p:nvSpPr>
            <p:spPr>
              <a:xfrm>
                <a:off x="3525520" y="298196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258811-8E26-1945-8157-1571137F94C9}"/>
                  </a:ext>
                </a:extLst>
              </p:cNvPr>
              <p:cNvSpPr/>
              <p:nvPr/>
            </p:nvSpPr>
            <p:spPr>
              <a:xfrm>
                <a:off x="4409440" y="264668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B84293-54D6-F543-8B88-4A7E5041C5CB}"/>
                  </a:ext>
                </a:extLst>
              </p:cNvPr>
              <p:cNvSpPr/>
              <p:nvPr/>
            </p:nvSpPr>
            <p:spPr>
              <a:xfrm>
                <a:off x="5151120" y="292608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B0BE14-1161-9A42-9578-9F22A23F6861}"/>
                  </a:ext>
                </a:extLst>
              </p:cNvPr>
              <p:cNvSpPr/>
              <p:nvPr/>
            </p:nvSpPr>
            <p:spPr>
              <a:xfrm>
                <a:off x="5334000" y="249428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752405-7D5E-F447-BF99-F6ED94A235BA}"/>
                  </a:ext>
                </a:extLst>
              </p:cNvPr>
              <p:cNvSpPr/>
              <p:nvPr/>
            </p:nvSpPr>
            <p:spPr>
              <a:xfrm>
                <a:off x="5933440" y="292608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1E4976-04F3-B640-866A-DFCFF282F23A}"/>
                  </a:ext>
                </a:extLst>
              </p:cNvPr>
              <p:cNvSpPr/>
              <p:nvPr/>
            </p:nvSpPr>
            <p:spPr>
              <a:xfrm>
                <a:off x="6532880" y="258064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65CA2D-8595-F648-A066-67A2D50BCF11}"/>
                  </a:ext>
                </a:extLst>
              </p:cNvPr>
              <p:cNvSpPr/>
              <p:nvPr/>
            </p:nvSpPr>
            <p:spPr>
              <a:xfrm>
                <a:off x="6461760" y="305816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50A3AE-874A-3B41-A7D5-0AC239760EBA}"/>
                  </a:ext>
                </a:extLst>
              </p:cNvPr>
              <p:cNvSpPr/>
              <p:nvPr/>
            </p:nvSpPr>
            <p:spPr>
              <a:xfrm>
                <a:off x="7106920" y="281432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FB70250-FA4D-9B4E-939C-178342AF6F35}"/>
                  </a:ext>
                </a:extLst>
              </p:cNvPr>
              <p:cNvSpPr/>
              <p:nvPr/>
            </p:nvSpPr>
            <p:spPr>
              <a:xfrm>
                <a:off x="7889240" y="296672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4B7F773-0B07-2744-B2FD-C2A421F1E05D}"/>
                  </a:ext>
                </a:extLst>
              </p:cNvPr>
              <p:cNvSpPr/>
              <p:nvPr/>
            </p:nvSpPr>
            <p:spPr>
              <a:xfrm>
                <a:off x="8188960" y="247904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D04590-50E8-A948-A6D5-A04F91C380BB}"/>
                  </a:ext>
                </a:extLst>
              </p:cNvPr>
              <p:cNvSpPr/>
              <p:nvPr/>
            </p:nvSpPr>
            <p:spPr>
              <a:xfrm>
                <a:off x="9138920" y="292608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107B5EB-0795-D44F-B190-6A0F364FAA07}"/>
                </a:ext>
              </a:extLst>
            </p:cNvPr>
            <p:cNvGrpSpPr/>
            <p:nvPr/>
          </p:nvGrpSpPr>
          <p:grpSpPr>
            <a:xfrm>
              <a:off x="-734742" y="2500868"/>
              <a:ext cx="6497320" cy="731520"/>
              <a:chOff x="2783840" y="2479040"/>
              <a:chExt cx="6497320" cy="73152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E53DE4C-B8BE-914A-BE09-97E3E7043D6E}"/>
                  </a:ext>
                </a:extLst>
              </p:cNvPr>
              <p:cNvSpPr/>
              <p:nvPr/>
            </p:nvSpPr>
            <p:spPr>
              <a:xfrm>
                <a:off x="2783840" y="250444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31A00F-951F-DD49-BC04-4844C0B29DD5}"/>
                  </a:ext>
                </a:extLst>
              </p:cNvPr>
              <p:cNvSpPr/>
              <p:nvPr/>
            </p:nvSpPr>
            <p:spPr>
              <a:xfrm>
                <a:off x="3596640" y="258064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AE34EB-246C-D447-A113-C65F1847ED68}"/>
                  </a:ext>
                </a:extLst>
              </p:cNvPr>
              <p:cNvSpPr/>
              <p:nvPr/>
            </p:nvSpPr>
            <p:spPr>
              <a:xfrm>
                <a:off x="3048000" y="281940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B856444-2BA5-7144-AA8C-EE6C251EBC46}"/>
                  </a:ext>
                </a:extLst>
              </p:cNvPr>
              <p:cNvSpPr/>
              <p:nvPr/>
            </p:nvSpPr>
            <p:spPr>
              <a:xfrm>
                <a:off x="3525520" y="298196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2FB0625-281F-5D40-9B20-8E25B9114D02}"/>
                  </a:ext>
                </a:extLst>
              </p:cNvPr>
              <p:cNvSpPr/>
              <p:nvPr/>
            </p:nvSpPr>
            <p:spPr>
              <a:xfrm>
                <a:off x="4409440" y="264668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8945CA9-28A4-DF47-A37E-D48E18678619}"/>
                  </a:ext>
                </a:extLst>
              </p:cNvPr>
              <p:cNvSpPr/>
              <p:nvPr/>
            </p:nvSpPr>
            <p:spPr>
              <a:xfrm>
                <a:off x="5151120" y="292608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A0F92E0-FACA-A74D-96AC-DBDA1C952122}"/>
                  </a:ext>
                </a:extLst>
              </p:cNvPr>
              <p:cNvSpPr/>
              <p:nvPr/>
            </p:nvSpPr>
            <p:spPr>
              <a:xfrm>
                <a:off x="5334000" y="249428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58D6BE6-C469-C54D-AF04-D0C1A4FE9A8E}"/>
                  </a:ext>
                </a:extLst>
              </p:cNvPr>
              <p:cNvSpPr/>
              <p:nvPr/>
            </p:nvSpPr>
            <p:spPr>
              <a:xfrm>
                <a:off x="5933440" y="292608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94B0CDF-83D3-7748-B359-211CA1B34136}"/>
                  </a:ext>
                </a:extLst>
              </p:cNvPr>
              <p:cNvSpPr/>
              <p:nvPr/>
            </p:nvSpPr>
            <p:spPr>
              <a:xfrm>
                <a:off x="6532880" y="258064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AA37DA-D1AB-8649-8DA6-C3D1E57DD7EA}"/>
                  </a:ext>
                </a:extLst>
              </p:cNvPr>
              <p:cNvSpPr/>
              <p:nvPr/>
            </p:nvSpPr>
            <p:spPr>
              <a:xfrm>
                <a:off x="6461760" y="305816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03812AD-AD22-2E4B-AB44-5C150A030065}"/>
                  </a:ext>
                </a:extLst>
              </p:cNvPr>
              <p:cNvSpPr/>
              <p:nvPr/>
            </p:nvSpPr>
            <p:spPr>
              <a:xfrm>
                <a:off x="7106920" y="281432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D6A03FA-42F1-3642-A088-4B3A1163F737}"/>
                  </a:ext>
                </a:extLst>
              </p:cNvPr>
              <p:cNvSpPr/>
              <p:nvPr/>
            </p:nvSpPr>
            <p:spPr>
              <a:xfrm>
                <a:off x="7889240" y="296672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E7B4603-81C9-234A-B464-2B8E3EAD6708}"/>
                  </a:ext>
                </a:extLst>
              </p:cNvPr>
              <p:cNvSpPr/>
              <p:nvPr/>
            </p:nvSpPr>
            <p:spPr>
              <a:xfrm>
                <a:off x="8188960" y="247904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6CFEBE1-7A7F-FB4A-9A1B-5101AD3976D4}"/>
                  </a:ext>
                </a:extLst>
              </p:cNvPr>
              <p:cNvSpPr/>
              <p:nvPr/>
            </p:nvSpPr>
            <p:spPr>
              <a:xfrm>
                <a:off x="9138920" y="2926080"/>
                <a:ext cx="142240" cy="152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598388D-2A4A-814F-AE9F-153957AAC6A2}"/>
              </a:ext>
            </a:extLst>
          </p:cNvPr>
          <p:cNvSpPr/>
          <p:nvPr/>
        </p:nvSpPr>
        <p:spPr>
          <a:xfrm>
            <a:off x="0" y="1479176"/>
            <a:ext cx="204216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06A19857-FFDF-8D46-A43D-AF00FDDC9E3C}"/>
              </a:ext>
            </a:extLst>
          </p:cNvPr>
          <p:cNvSpPr/>
          <p:nvPr/>
        </p:nvSpPr>
        <p:spPr>
          <a:xfrm rot="10800000">
            <a:off x="8751327" y="1447216"/>
            <a:ext cx="2654982" cy="259498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71731BD9-DF10-B643-8444-114CB72860FB}"/>
              </a:ext>
            </a:extLst>
          </p:cNvPr>
          <p:cNvSpPr/>
          <p:nvPr/>
        </p:nvSpPr>
        <p:spPr>
          <a:xfrm rot="16200000">
            <a:off x="8934408" y="738009"/>
            <a:ext cx="3345461" cy="32629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F864555-DEBB-2E46-9F21-CCC7955E3166}"/>
              </a:ext>
            </a:extLst>
          </p:cNvPr>
          <p:cNvGrpSpPr/>
          <p:nvPr/>
        </p:nvGrpSpPr>
        <p:grpSpPr>
          <a:xfrm>
            <a:off x="4850969" y="2045776"/>
            <a:ext cx="2045777" cy="2017987"/>
            <a:chOff x="4850969" y="2045776"/>
            <a:chExt cx="2045777" cy="201798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712C445-23CF-3046-9B5F-AE2AA450458D}"/>
                </a:ext>
              </a:extLst>
            </p:cNvPr>
            <p:cNvGrpSpPr/>
            <p:nvPr/>
          </p:nvGrpSpPr>
          <p:grpSpPr>
            <a:xfrm>
              <a:off x="4850969" y="2045776"/>
              <a:ext cx="2045777" cy="1689316"/>
              <a:chOff x="4850969" y="2045776"/>
              <a:chExt cx="2045777" cy="168931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57BD1EB-3EF0-8D4F-AC76-A2B8DAAF54E8}"/>
                  </a:ext>
                </a:extLst>
              </p:cNvPr>
              <p:cNvSpPr/>
              <p:nvPr/>
            </p:nvSpPr>
            <p:spPr>
              <a:xfrm>
                <a:off x="4850969" y="2076773"/>
                <a:ext cx="2045777" cy="1611824"/>
              </a:xfrm>
              <a:prstGeom prst="rect">
                <a:avLst/>
              </a:prstGeom>
              <a:solidFill>
                <a:srgbClr val="00B050">
                  <a:alpha val="2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CF10F68-7129-6147-AE58-BFF51D7B444E}"/>
                  </a:ext>
                </a:extLst>
              </p:cNvPr>
              <p:cNvCxnSpPr/>
              <p:nvPr/>
            </p:nvCxnSpPr>
            <p:spPr>
              <a:xfrm>
                <a:off x="6896746" y="2045776"/>
                <a:ext cx="0" cy="165831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0ABC843-1FEF-8848-81F7-9709AA2F62DF}"/>
                  </a:ext>
                </a:extLst>
              </p:cNvPr>
              <p:cNvCxnSpPr/>
              <p:nvPr/>
            </p:nvCxnSpPr>
            <p:spPr>
              <a:xfrm>
                <a:off x="4850969" y="2076773"/>
                <a:ext cx="0" cy="1658319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25D292D-4852-4240-BE4A-BEA195DC142D}"/>
                </a:ext>
              </a:extLst>
            </p:cNvPr>
            <p:cNvSpPr/>
            <p:nvPr/>
          </p:nvSpPr>
          <p:spPr>
            <a:xfrm>
              <a:off x="5028336" y="3694431"/>
              <a:ext cx="16818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b="1" i="1" dirty="0">
                  <a:solidFill>
                    <a:srgbClr val="00B050"/>
                  </a:solidFill>
                </a:rPr>
                <a:t>Sliding window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73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48 -0.01458 L 0.4849 -0.0145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6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Concepts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57300"/>
            <a:ext cx="9429750" cy="4919663"/>
          </a:xfrm>
        </p:spPr>
        <p:txBody>
          <a:bodyPr/>
          <a:lstStyle/>
          <a:p>
            <a:pPr lvl="0"/>
            <a:r>
              <a:rPr lang="en-GB" b="1" dirty="0"/>
              <a:t>Event Time vs Processing Time</a:t>
            </a:r>
          </a:p>
          <a:p>
            <a:pPr lvl="0"/>
            <a:r>
              <a:rPr lang="en-GB" b="1" dirty="0"/>
              <a:t>Types of Windows</a:t>
            </a:r>
          </a:p>
          <a:p>
            <a:pPr lvl="1"/>
            <a:r>
              <a:rPr lang="en-GB" b="1" dirty="0"/>
              <a:t>Sliding</a:t>
            </a:r>
          </a:p>
          <a:p>
            <a:pPr lvl="1"/>
            <a:r>
              <a:rPr lang="en-GB" b="1" dirty="0"/>
              <a:t>Tambling</a:t>
            </a:r>
          </a:p>
          <a:p>
            <a:pPr lvl="1"/>
            <a:r>
              <a:rPr lang="en-GB" b="1" dirty="0"/>
              <a:t>Time-based vs count-based</a:t>
            </a:r>
          </a:p>
          <a:p>
            <a:r>
              <a:rPr lang="en-GB" b="1" dirty="0"/>
              <a:t>Window Operations (transformations)</a:t>
            </a:r>
          </a:p>
          <a:p>
            <a:r>
              <a:rPr lang="en-GB" b="1" dirty="0"/>
              <a:t>Stateful / Stateless Operations (</a:t>
            </a:r>
            <a:r>
              <a:rPr lang="en-GB" b="1" dirty="0" err="1"/>
              <a:t>transormations</a:t>
            </a:r>
            <a:r>
              <a:rPr lang="en-GB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489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Concepts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0713EE5-DF61-794E-AD62-94622AA4F62F}"/>
              </a:ext>
            </a:extLst>
          </p:cNvPr>
          <p:cNvSpPr/>
          <p:nvPr/>
        </p:nvSpPr>
        <p:spPr>
          <a:xfrm>
            <a:off x="1971040" y="1676400"/>
            <a:ext cx="8087360" cy="110744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F7405-FE4A-204B-9E9F-90595A018B7F}"/>
              </a:ext>
            </a:extLst>
          </p:cNvPr>
          <p:cNvSpPr/>
          <p:nvPr/>
        </p:nvSpPr>
        <p:spPr>
          <a:xfrm>
            <a:off x="2712720" y="19050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1E955C-8D6C-8843-A883-B5E9CEE5F0A1}"/>
              </a:ext>
            </a:extLst>
          </p:cNvPr>
          <p:cNvSpPr/>
          <p:nvPr/>
        </p:nvSpPr>
        <p:spPr>
          <a:xfrm>
            <a:off x="352552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D3DD6-1680-1B4E-888C-0D008BEC0642}"/>
              </a:ext>
            </a:extLst>
          </p:cNvPr>
          <p:cNvSpPr/>
          <p:nvPr/>
        </p:nvSpPr>
        <p:spPr>
          <a:xfrm>
            <a:off x="2976880" y="221996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41CAB8-2472-1B48-9615-63C9B8224380}"/>
              </a:ext>
            </a:extLst>
          </p:cNvPr>
          <p:cNvSpPr/>
          <p:nvPr/>
        </p:nvSpPr>
        <p:spPr>
          <a:xfrm>
            <a:off x="3454400" y="238252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9C97E-AE96-CE49-9482-B07FF6BAD51C}"/>
              </a:ext>
            </a:extLst>
          </p:cNvPr>
          <p:cNvSpPr/>
          <p:nvPr/>
        </p:nvSpPr>
        <p:spPr>
          <a:xfrm>
            <a:off x="4338320" y="2047240"/>
            <a:ext cx="142240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AEFE-9173-1048-83C2-9E817BD823A6}"/>
              </a:ext>
            </a:extLst>
          </p:cNvPr>
          <p:cNvSpPr/>
          <p:nvPr/>
        </p:nvSpPr>
        <p:spPr>
          <a:xfrm>
            <a:off x="5080000" y="2326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D4FCB0-6DA5-804A-9A27-0179855F3139}"/>
              </a:ext>
            </a:extLst>
          </p:cNvPr>
          <p:cNvSpPr/>
          <p:nvPr/>
        </p:nvSpPr>
        <p:spPr>
          <a:xfrm>
            <a:off x="5262880" y="18948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BCC3E-CAF7-4B44-8BD4-8B110D2CDE2A}"/>
              </a:ext>
            </a:extLst>
          </p:cNvPr>
          <p:cNvSpPr/>
          <p:nvPr/>
        </p:nvSpPr>
        <p:spPr>
          <a:xfrm>
            <a:off x="5862320" y="2326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CDB84C-0A67-BC4F-99D3-34471AAD939A}"/>
              </a:ext>
            </a:extLst>
          </p:cNvPr>
          <p:cNvSpPr/>
          <p:nvPr/>
        </p:nvSpPr>
        <p:spPr>
          <a:xfrm>
            <a:off x="646176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16BDC9-4F3D-6042-8DC3-241DFF1BD4C2}"/>
              </a:ext>
            </a:extLst>
          </p:cNvPr>
          <p:cNvSpPr/>
          <p:nvPr/>
        </p:nvSpPr>
        <p:spPr>
          <a:xfrm>
            <a:off x="6390640" y="245872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15805C-37B2-8E4F-90B4-28BA39986FBC}"/>
              </a:ext>
            </a:extLst>
          </p:cNvPr>
          <p:cNvSpPr/>
          <p:nvPr/>
        </p:nvSpPr>
        <p:spPr>
          <a:xfrm>
            <a:off x="7035800" y="22148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E9C8B1-4760-9143-85AB-411A0DB6DDEA}"/>
              </a:ext>
            </a:extLst>
          </p:cNvPr>
          <p:cNvSpPr/>
          <p:nvPr/>
        </p:nvSpPr>
        <p:spPr>
          <a:xfrm>
            <a:off x="7818120" y="23672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F3055B-2878-7148-A647-E7C8AFCD099B}"/>
              </a:ext>
            </a:extLst>
          </p:cNvPr>
          <p:cNvSpPr/>
          <p:nvPr/>
        </p:nvSpPr>
        <p:spPr>
          <a:xfrm>
            <a:off x="8117840" y="18796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83664D-6FD4-3E44-B3D5-B76F6337C944}"/>
              </a:ext>
            </a:extLst>
          </p:cNvPr>
          <p:cNvSpPr/>
          <p:nvPr/>
        </p:nvSpPr>
        <p:spPr>
          <a:xfrm>
            <a:off x="9067800" y="2326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4F3D335C-0E9A-3741-8BAE-D7E793696A88}"/>
              </a:ext>
            </a:extLst>
          </p:cNvPr>
          <p:cNvSpPr/>
          <p:nvPr/>
        </p:nvSpPr>
        <p:spPr>
          <a:xfrm>
            <a:off x="1971040" y="3860800"/>
            <a:ext cx="8087360" cy="110744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AF07D9-EA30-C142-86C3-C85FD20DC77D}"/>
              </a:ext>
            </a:extLst>
          </p:cNvPr>
          <p:cNvSpPr/>
          <p:nvPr/>
        </p:nvSpPr>
        <p:spPr>
          <a:xfrm>
            <a:off x="3103880" y="40974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A19F9C-5093-044B-A53A-E508C2CC8168}"/>
              </a:ext>
            </a:extLst>
          </p:cNvPr>
          <p:cNvSpPr/>
          <p:nvPr/>
        </p:nvSpPr>
        <p:spPr>
          <a:xfrm>
            <a:off x="3916680" y="41736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F1EA2-6F83-A343-9736-63B5D92ACDB2}"/>
              </a:ext>
            </a:extLst>
          </p:cNvPr>
          <p:cNvSpPr/>
          <p:nvPr/>
        </p:nvSpPr>
        <p:spPr>
          <a:xfrm>
            <a:off x="3484880" y="42498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FC9E7C-B9AF-D54E-8F35-D84319887497}"/>
              </a:ext>
            </a:extLst>
          </p:cNvPr>
          <p:cNvSpPr/>
          <p:nvPr/>
        </p:nvSpPr>
        <p:spPr>
          <a:xfrm>
            <a:off x="3383280" y="463597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350582-0577-094A-BCD1-1E8AEA6A4E65}"/>
              </a:ext>
            </a:extLst>
          </p:cNvPr>
          <p:cNvSpPr/>
          <p:nvPr/>
        </p:nvSpPr>
        <p:spPr>
          <a:xfrm>
            <a:off x="4688840" y="4249896"/>
            <a:ext cx="142240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761390-6A5F-FD4D-B389-7D7E92C6C1DA}"/>
              </a:ext>
            </a:extLst>
          </p:cNvPr>
          <p:cNvSpPr/>
          <p:nvPr/>
        </p:nvSpPr>
        <p:spPr>
          <a:xfrm>
            <a:off x="5471160" y="45191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96F81F-320C-C94C-B5A4-443BAC1D1F81}"/>
              </a:ext>
            </a:extLst>
          </p:cNvPr>
          <p:cNvSpPr/>
          <p:nvPr/>
        </p:nvSpPr>
        <p:spPr>
          <a:xfrm>
            <a:off x="5654040" y="40873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B5E1A0-BD89-AE4E-8010-FBA3E41EF3FA}"/>
              </a:ext>
            </a:extLst>
          </p:cNvPr>
          <p:cNvSpPr/>
          <p:nvPr/>
        </p:nvSpPr>
        <p:spPr>
          <a:xfrm>
            <a:off x="6253480" y="45191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451576-2ACE-D84F-BFAF-3972BC6C2CCF}"/>
              </a:ext>
            </a:extLst>
          </p:cNvPr>
          <p:cNvSpPr/>
          <p:nvPr/>
        </p:nvSpPr>
        <p:spPr>
          <a:xfrm>
            <a:off x="7010400" y="41635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A4D8D0-9000-9540-9636-A331300BF76B}"/>
              </a:ext>
            </a:extLst>
          </p:cNvPr>
          <p:cNvSpPr/>
          <p:nvPr/>
        </p:nvSpPr>
        <p:spPr>
          <a:xfrm>
            <a:off x="6781800" y="465121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56399A-B422-414B-8E18-48CBFDD174CE}"/>
              </a:ext>
            </a:extLst>
          </p:cNvPr>
          <p:cNvSpPr/>
          <p:nvPr/>
        </p:nvSpPr>
        <p:spPr>
          <a:xfrm>
            <a:off x="7607300" y="44154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2CBC3F-A8CF-A14A-A0E0-CF6C275BA590}"/>
              </a:ext>
            </a:extLst>
          </p:cNvPr>
          <p:cNvSpPr/>
          <p:nvPr/>
        </p:nvSpPr>
        <p:spPr>
          <a:xfrm>
            <a:off x="8209280" y="455977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F1957F-3FAA-F940-A265-BE271F122A2E}"/>
              </a:ext>
            </a:extLst>
          </p:cNvPr>
          <p:cNvSpPr/>
          <p:nvPr/>
        </p:nvSpPr>
        <p:spPr>
          <a:xfrm>
            <a:off x="8509000" y="40720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69485C0-13AF-D14A-85E8-0D4B766CDF8E}"/>
              </a:ext>
            </a:extLst>
          </p:cNvPr>
          <p:cNvSpPr/>
          <p:nvPr/>
        </p:nvSpPr>
        <p:spPr>
          <a:xfrm>
            <a:off x="9458960" y="45191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E45053-A364-AF4E-B6FD-8E9217228760}"/>
              </a:ext>
            </a:extLst>
          </p:cNvPr>
          <p:cNvSpPr/>
          <p:nvPr/>
        </p:nvSpPr>
        <p:spPr>
          <a:xfrm>
            <a:off x="3096260" y="2847816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b="1" dirty="0"/>
              <a:t>Event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251883-5E35-D94C-A009-59223A90ED3C}"/>
              </a:ext>
            </a:extLst>
          </p:cNvPr>
          <p:cNvSpPr/>
          <p:nvPr/>
        </p:nvSpPr>
        <p:spPr>
          <a:xfrm>
            <a:off x="4671713" y="3450550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Processing Time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C3645A-350B-AC4A-9597-518E84E7C63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409440" y="2199640"/>
            <a:ext cx="0" cy="222504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B8284CE7-8DF2-3F4C-85E6-BF67FE13881C}"/>
              </a:ext>
            </a:extLst>
          </p:cNvPr>
          <p:cNvSpPr/>
          <p:nvPr/>
        </p:nvSpPr>
        <p:spPr>
          <a:xfrm rot="16200000">
            <a:off x="4225151" y="4642465"/>
            <a:ext cx="655598" cy="2819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B7A06F-2C3A-6344-A0E1-C041FE607394}"/>
              </a:ext>
            </a:extLst>
          </p:cNvPr>
          <p:cNvSpPr/>
          <p:nvPr/>
        </p:nvSpPr>
        <p:spPr>
          <a:xfrm>
            <a:off x="4194956" y="5111234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lag</a:t>
            </a:r>
            <a:endParaRPr lang="en-US" i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011783-940A-3540-8A8B-0A4C8581FDCF}"/>
              </a:ext>
            </a:extLst>
          </p:cNvPr>
          <p:cNvCxnSpPr>
            <a:cxnSpLocks/>
          </p:cNvCxnSpPr>
          <p:nvPr/>
        </p:nvCxnSpPr>
        <p:spPr>
          <a:xfrm>
            <a:off x="4693920" y="2167096"/>
            <a:ext cx="0" cy="222504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6342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2">
      <a:dk1>
        <a:srgbClr val="051D41"/>
      </a:dk1>
      <a:lt1>
        <a:sysClr val="window" lastClr="FFFFFF"/>
      </a:lt1>
      <a:dk2>
        <a:srgbClr val="051D41"/>
      </a:dk2>
      <a:lt2>
        <a:srgbClr val="FFFFFF"/>
      </a:lt2>
      <a:accent1>
        <a:srgbClr val="051D41"/>
      </a:accent1>
      <a:accent2>
        <a:srgbClr val="AC2131"/>
      </a:accent2>
      <a:accent3>
        <a:srgbClr val="9D9D9D"/>
      </a:accent3>
      <a:accent4>
        <a:srgbClr val="374A67"/>
      </a:accent4>
      <a:accent5>
        <a:srgbClr val="BD4D5A"/>
      </a:accent5>
      <a:accent6>
        <a:srgbClr val="B1B1B1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53013</TotalTime>
  <Words>761</Words>
  <Application>Microsoft Macintosh PowerPoint</Application>
  <PresentationFormat>Widescreen</PresentationFormat>
  <Paragraphs>222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AlphaHeadlinePro-Bold</vt:lpstr>
      <vt:lpstr>Arial</vt:lpstr>
      <vt:lpstr>Calibri</vt:lpstr>
      <vt:lpstr>Lato</vt:lpstr>
      <vt:lpstr>Lato Bold</vt:lpstr>
      <vt:lpstr>Lato Light</vt:lpstr>
      <vt:lpstr>Raleway Light</vt:lpstr>
      <vt:lpstr>Verdana</vt:lpstr>
      <vt:lpstr>Default Theme</vt:lpstr>
      <vt:lpstr>3_Thème Office</vt:lpstr>
      <vt:lpstr>PowerPoint Presentation</vt:lpstr>
      <vt:lpstr>Stream Processing Module</vt:lpstr>
      <vt:lpstr>Why Stream Processing?</vt:lpstr>
      <vt:lpstr>Why Stream Processing?</vt:lpstr>
      <vt:lpstr>Applications of Stream Processing</vt:lpstr>
      <vt:lpstr>Constraints and challenges</vt:lpstr>
      <vt:lpstr>Sliding Window</vt:lpstr>
      <vt:lpstr>Related Concepts</vt:lpstr>
      <vt:lpstr>Related Concepts</vt:lpstr>
      <vt:lpstr>Related Concepts</vt:lpstr>
      <vt:lpstr>Related Concepts</vt:lpstr>
      <vt:lpstr>Related Concepts</vt:lpstr>
      <vt:lpstr>Related Concepts</vt:lpstr>
      <vt:lpstr>Stream Processing - Tools</vt:lpstr>
      <vt:lpstr>Stream Processing - Tools</vt:lpstr>
      <vt:lpstr>Stream Processing - Tools</vt:lpstr>
      <vt:lpstr>Kafka</vt:lpstr>
      <vt:lpstr>Kafka</vt:lpstr>
      <vt:lpstr>Spark Streaming</vt:lpstr>
      <vt:lpstr>Spark Streaming</vt:lpstr>
      <vt:lpstr>Exercise</vt:lpstr>
      <vt:lpstr>Exercise</vt:lpstr>
      <vt:lpstr>Exercise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Sofiane Sarni</cp:lastModifiedBy>
  <cp:revision>988</cp:revision>
  <cp:lastPrinted>2019-05-01T10:02:19Z</cp:lastPrinted>
  <dcterms:created xsi:type="dcterms:W3CDTF">2016-11-02T19:50:15Z</dcterms:created>
  <dcterms:modified xsi:type="dcterms:W3CDTF">2020-04-21T23:11:30Z</dcterms:modified>
  <cp:category/>
</cp:coreProperties>
</file>